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9" r:id="rId6"/>
    <p:sldId id="258" r:id="rId7"/>
    <p:sldId id="260" r:id="rId8"/>
    <p:sldId id="257" r:id="rId9"/>
    <p:sldId id="261" r:id="rId10"/>
    <p:sldId id="262" r:id="rId11"/>
    <p:sldId id="263" r:id="rId12"/>
    <p:sldId id="270" r:id="rId13"/>
    <p:sldId id="272" r:id="rId14"/>
    <p:sldId id="273" r:id="rId15"/>
    <p:sldId id="265" r:id="rId16"/>
    <p:sldId id="266" r:id="rId17"/>
    <p:sldId id="264" r:id="rId18"/>
    <p:sldId id="274" r:id="rId19"/>
    <p:sldId id="267" r:id="rId20"/>
    <p:sldId id="275" r:id="rId21"/>
    <p:sldId id="276" r:id="rId22"/>
    <p:sldId id="268" r:id="rId2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39EA90-405A-4E00-A5BF-6C8B9ECFE669}" v="1" dt="2023-07-30T11:37:50.5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Világos stílus 3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59" d="100"/>
          <a:sy n="59" d="100"/>
        </p:scale>
        <p:origin x="2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Kakuk Lilla" userId="2c639fcc-cd7e-45bc-8c90-658de191a592" providerId="ADAL" clId="{FB39EA90-405A-4E00-A5BF-6C8B9ECFE669}"/>
    <pc:docChg chg="modSld">
      <pc:chgData name="dr. Kakuk Lilla" userId="2c639fcc-cd7e-45bc-8c90-658de191a592" providerId="ADAL" clId="{FB39EA90-405A-4E00-A5BF-6C8B9ECFE669}" dt="2023-07-30T11:38:07.626" v="47" actId="20577"/>
      <pc:docMkLst>
        <pc:docMk/>
      </pc:docMkLst>
      <pc:sldChg chg="addSp modSp mod">
        <pc:chgData name="dr. Kakuk Lilla" userId="2c639fcc-cd7e-45bc-8c90-658de191a592" providerId="ADAL" clId="{FB39EA90-405A-4E00-A5BF-6C8B9ECFE669}" dt="2023-07-30T11:38:07.626" v="47" actId="20577"/>
        <pc:sldMkLst>
          <pc:docMk/>
          <pc:sldMk cId="1940126157" sldId="256"/>
        </pc:sldMkLst>
        <pc:spChg chg="mod">
          <ac:chgData name="dr. Kakuk Lilla" userId="2c639fcc-cd7e-45bc-8c90-658de191a592" providerId="ADAL" clId="{FB39EA90-405A-4E00-A5BF-6C8B9ECFE669}" dt="2023-07-30T11:38:07.626" v="47" actId="20577"/>
          <ac:spMkLst>
            <pc:docMk/>
            <pc:sldMk cId="1940126157" sldId="256"/>
            <ac:spMk id="3" creationId="{E93C51D1-D507-72D5-5910-80156A2B7EEF}"/>
          </ac:spMkLst>
        </pc:spChg>
        <pc:picChg chg="add mod">
          <ac:chgData name="dr. Kakuk Lilla" userId="2c639fcc-cd7e-45bc-8c90-658de191a592" providerId="ADAL" clId="{FB39EA90-405A-4E00-A5BF-6C8B9ECFE669}" dt="2023-07-30T11:37:56.689" v="45" actId="1076"/>
          <ac:picMkLst>
            <pc:docMk/>
            <pc:sldMk cId="1940126157" sldId="256"/>
            <ac:picMk id="5" creationId="{B7AF3800-2CB1-8EFA-1118-D4BC6CC9D9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F3336-5EFE-4298-8960-930B011BF8F8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23A39-0F61-48B0-831B-3CEA6734A8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98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Aki érvel, az bizonyítékokat hoz fel az állításának igazolására. Az érvelés egy állítás további állításokkal történő alátámasztása.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923A39-0F61-48B0-831B-3CEA6734A8D3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7231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1200" dirty="0">
                <a:latin typeface="Calibri" panose="020F0502020204030204" pitchFamily="34" charset="0"/>
                <a:cs typeface="Calibri" panose="020F0502020204030204" pitchFamily="34" charset="0"/>
              </a:rPr>
              <a:t>ami az érvelés többi állításából </a:t>
            </a:r>
            <a:r>
              <a:rPr lang="hu-HU" altLang="hu-HU" sz="1200" i="1" u="sng" dirty="0">
                <a:latin typeface="Calibri" panose="020F0502020204030204" pitchFamily="34" charset="0"/>
                <a:cs typeface="Calibri" panose="020F0502020204030204" pitchFamily="34" charset="0"/>
              </a:rPr>
              <a:t>következik</a:t>
            </a:r>
            <a:r>
              <a:rPr lang="hu-HU" altLang="hu-HU" sz="1200" b="0" dirty="0">
                <a:latin typeface="Calibri" panose="020F0502020204030204" pitchFamily="34" charset="0"/>
                <a:cs typeface="Calibri" panose="020F0502020204030204" pitchFamily="34" charset="0"/>
              </a:rPr>
              <a:t>. Mindig </a:t>
            </a:r>
            <a:r>
              <a:rPr lang="hu-HU" altLang="hu-HU" sz="1200" b="0" i="1" dirty="0">
                <a:latin typeface="Calibri" panose="020F0502020204030204" pitchFamily="34" charset="0"/>
                <a:cs typeface="Calibri" panose="020F0502020204030204" pitchFamily="34" charset="0"/>
              </a:rPr>
              <a:t>egy </a:t>
            </a:r>
            <a:r>
              <a:rPr lang="hu-HU" altLang="hu-HU" sz="1200" b="0" dirty="0">
                <a:latin typeface="Calibri" panose="020F0502020204030204" pitchFamily="34" charset="0"/>
                <a:cs typeface="Calibri" panose="020F0502020204030204" pitchFamily="34" charset="0"/>
              </a:rPr>
              <a:t>van? Nem, de ha több állítást is alátámasztunk, akkor azok vagy egymás alá  vannak rendelve (részkonklúziók + főkonklúzió), vagy több érvelés  jelenik meg párhuzamosan. </a:t>
            </a:r>
          </a:p>
          <a:p>
            <a:pPr algn="just">
              <a:spcBef>
                <a:spcPts val="813"/>
              </a:spcBef>
              <a:buClr>
                <a:srgbClr val="44536A"/>
              </a:buClr>
              <a:buSzPct val="75000"/>
              <a:buFont typeface="Arial" panose="020B0604020202020204" pitchFamily="34" charset="0"/>
              <a:buChar char="■"/>
            </a:pPr>
            <a:r>
              <a:rPr lang="hu-HU" altLang="hu-HU" sz="1200" u="sng" dirty="0">
                <a:latin typeface="Calibri" panose="020F0502020204030204" pitchFamily="34" charset="0"/>
                <a:cs typeface="Calibri" panose="020F0502020204030204" pitchFamily="34" charset="0"/>
              </a:rPr>
              <a:t>alátámasztják, megalapozzák</a:t>
            </a:r>
            <a:r>
              <a:rPr lang="hu-HU" altLang="hu-HU" sz="1200" dirty="0">
                <a:latin typeface="Calibri" panose="020F0502020204030204" pitchFamily="34" charset="0"/>
                <a:cs typeface="Calibri" panose="020F0502020204030204" pitchFamily="34" charset="0"/>
              </a:rPr>
              <a:t>,  megindokolják a konklúziót.</a:t>
            </a:r>
            <a:r>
              <a:rPr lang="hu-HU" altLang="hu-HU" sz="1200" b="0" dirty="0">
                <a:latin typeface="Calibri" panose="020F0502020204030204" pitchFamily="34" charset="0"/>
                <a:cs typeface="Calibri" panose="020F0502020204030204" pitchFamily="34" charset="0"/>
              </a:rPr>
              <a:t> Akármennyi lehet belőlük.</a:t>
            </a:r>
          </a:p>
          <a:p>
            <a:pPr algn="just">
              <a:spcBef>
                <a:spcPts val="800"/>
              </a:spcBef>
              <a:buClr>
                <a:srgbClr val="44536A"/>
              </a:buClr>
              <a:buSzPct val="75000"/>
              <a:buFont typeface="Arial" panose="020B0604020202020204" pitchFamily="34" charset="0"/>
              <a:buChar char="■"/>
            </a:pPr>
            <a:r>
              <a:rPr lang="hu-HU" altLang="hu-HU" sz="1200" b="0" dirty="0">
                <a:latin typeface="Calibri" panose="020F0502020204030204" pitchFamily="34" charset="0"/>
                <a:cs typeface="Calibri" panose="020F0502020204030204" pitchFamily="34" charset="0"/>
              </a:rPr>
              <a:t>A premisszák bizonyítékokat, indokokat adnak a konklúzió elfogadásához.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923A39-0F61-48B0-831B-3CEA6734A8D3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640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A cáfolás az érvelés párja, a bizonyítás megerősítésének eszköze. Mindkettő az álláspont bizonyítását szolgálja, de az érvelés építő, a cáfolás az ellenvéleményt gyengítő módon.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923A39-0F61-48B0-831B-3CEA6734A8D3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440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9B0AB1-637F-0CF1-2669-97A6865FB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9CD7D25-5651-3614-E051-77A0906B5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C08433-A57B-F166-07EB-7850DC6D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734EB1-2E99-9EEB-D310-F0354890A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4E372B-F4EC-D204-09BD-9A1D5BFC1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867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F7EAEC-50E1-1196-F275-1EC8BC120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D3B00A-3586-2345-4E60-500D8E28C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A68C79-AAB7-9923-F911-2384042B5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727E42-200B-53D8-B921-1D1175EFD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13C9D67-C0A9-2704-14F5-272687E4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338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DEF293-4B95-456E-30BF-48E065003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FC7005-6B97-3FB8-7D1F-E73C2631F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629684-0681-86F3-D20F-DE7B621BD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95A31E-21D6-8CB2-AC97-2D3B14A40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13DBFCE-0AEF-D4D4-9EF0-76B9FEF0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400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6ED54-E3D8-1833-6B02-000D447D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355D6A-C4AA-52DE-75DE-9533911AE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FE3BF29-54FC-1AD8-5B09-C285AA606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5068D63-F1DE-30A7-E355-011694C53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5BE5253-B7B7-0191-1509-E39D2FC8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2E3CDCA-A785-5D93-A20D-20493A61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600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F81589-3197-FBA2-939B-385A7336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B4B9532-E654-EBCD-1570-08E371F2F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EBBA4DC-C8A6-6E0C-317B-FDBA8FEC1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8EC1A96-2D31-BB30-EB5F-9893A228F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2015F7A-A8C8-6A91-1B3F-EF30BF89B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75CED74-529F-6DB7-6DBB-CABD1ED04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321831C-E188-BA55-EE49-C2F1A13B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1C4019B-D8A9-C6DE-1EC0-75B14995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931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B34E43-50A9-C6CC-8870-A24A4F1F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9FCFDA1-8870-200C-177F-21CADD90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0674201-339D-49C0-B1C6-16E8FC982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F05766C-89E1-3593-4069-30390CCB6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21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A5707AA-2171-D1F7-E104-A3138C58E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C6748FD-3B42-0320-3757-3A3EA0D9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BBAA881-C973-F809-3718-006C4E4B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793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CAF370-7C73-AB93-02A4-6291902A6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E494FB-13CF-449B-458D-494D57B80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B07C39B-C718-54FA-40A1-C307618CF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72316B4-8770-D0FB-5265-B074064F1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82A7633-0638-3D8C-30F7-9AA87279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A225EED-9410-08D4-6619-3B2D8CF7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774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2AFF94-C0D0-BA29-9E16-36F86AE2C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52F6386-5C2F-6C9C-5838-367D5302EB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A75690A-FC44-5F82-AAA8-99EE97E09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236C04-B09B-6C11-E1D4-4BD6A212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CCC44C7-9709-2BFA-945F-63476195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223C632-E8AA-47F0-B1A1-24CCCA3E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128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D4D11A-5970-739D-7067-4E8F99377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D3EF14F-6678-41F9-5045-38A1FD712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59884B9-45EC-AF58-70C1-7F67175A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076D13-C0B0-3D50-BADB-4E4385D87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748034-9948-6350-0E01-E22B3882A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378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6FDA3D9-CE8C-C30C-C370-A72A6E678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34B9517-522F-BEDB-4742-69FF96556D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BD4EE8B-1AA0-1283-DBF5-40EC5688E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38DD7E-87A7-9C90-DFA2-6D9ED3687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AF4AB5-597C-CED0-E5F6-832C3C0E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315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8381F47-DDB8-97A2-5AD6-F3BD26F0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98037B8-574C-E2A0-8686-C7F6D671C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67C2E32-666A-29B8-6BFD-D2066D90E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F5167-9882-4B77-B1E4-409B850D26A4}" type="datetimeFigureOut">
              <a:rPr lang="hu-HU" smtClean="0"/>
              <a:t>2023. 07. 30.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2459CF0-AE2E-8581-CA9C-F68C5D67A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56734D8-E2EB-CAB8-E082-C875DD912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0E1F1-3DA1-481D-B266-A3D0F328D3F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098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VevTucy8gM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Q_7XV7w0_c?feature=oembe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0C243A-8F0B-F05E-FF78-C675D4618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Vita Tréning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93C51D1-D507-72D5-5910-80156A2B7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Kakuk Lilla</a:t>
            </a:r>
            <a:r>
              <a:rPr lang="hu-HU">
                <a:solidFill>
                  <a:schemeClr val="accent6">
                    <a:lumMod val="75000"/>
                  </a:schemeClr>
                </a:solidFill>
              </a:rPr>
              <a:t>, 2023. </a:t>
            </a:r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április</a:t>
            </a:r>
          </a:p>
          <a:p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Kép 4" descr="A képen szöveg, Betűtípus, Grafika, embléma látható&#10;&#10;Automatikusan generált leírás">
            <a:extLst>
              <a:ext uri="{FF2B5EF4-FFF2-40B4-BE49-F238E27FC236}">
                <a16:creationId xmlns:a16="http://schemas.microsoft.com/office/drawing/2014/main" id="{B7AF3800-2CB1-8EFA-1118-D4BC6CC9D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99" y="4783573"/>
            <a:ext cx="2615402" cy="113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2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E850DD-E031-0186-EEC0-415031CE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Mi a vita?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925F8B56-A9B9-938E-D244-72066A7BA13B}"/>
              </a:ext>
            </a:extLst>
          </p:cNvPr>
          <p:cNvSpPr/>
          <p:nvPr/>
        </p:nvSpPr>
        <p:spPr>
          <a:xfrm>
            <a:off x="2229683" y="2160644"/>
            <a:ext cx="3435658" cy="16068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accent6">
                    <a:lumMod val="75000"/>
                  </a:schemeClr>
                </a:solidFill>
              </a:rPr>
              <a:t>veszekedés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01E4422F-D720-9D14-CD1D-51A644793656}"/>
              </a:ext>
            </a:extLst>
          </p:cNvPr>
          <p:cNvSpPr/>
          <p:nvPr/>
        </p:nvSpPr>
        <p:spPr>
          <a:xfrm>
            <a:off x="6439272" y="2160644"/>
            <a:ext cx="3435658" cy="16068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accent6">
                    <a:lumMod val="75000"/>
                  </a:schemeClr>
                </a:solidFill>
              </a:rPr>
              <a:t>tárgyalás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974E9380-1625-6895-995A-77CB3AA943D5}"/>
              </a:ext>
            </a:extLst>
          </p:cNvPr>
          <p:cNvSpPr/>
          <p:nvPr/>
        </p:nvSpPr>
        <p:spPr>
          <a:xfrm>
            <a:off x="2229683" y="4301642"/>
            <a:ext cx="3435658" cy="16068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accent6">
                    <a:lumMod val="75000"/>
                  </a:schemeClr>
                </a:solidFill>
              </a:rPr>
              <a:t>törvényszéki tárgyalás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C560B0C7-DF00-4F4B-1FBE-37F34C1782CE}"/>
              </a:ext>
            </a:extLst>
          </p:cNvPr>
          <p:cNvSpPr/>
          <p:nvPr/>
        </p:nvSpPr>
        <p:spPr>
          <a:xfrm>
            <a:off x="6439272" y="4301641"/>
            <a:ext cx="3435658" cy="16068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accent6">
                    <a:lumMod val="75000"/>
                  </a:schemeClr>
                </a:solidFill>
              </a:rPr>
              <a:t>racionális vita</a:t>
            </a:r>
          </a:p>
        </p:txBody>
      </p:sp>
    </p:spTree>
    <p:extLst>
      <p:ext uri="{BB962C8B-B14F-4D97-AF65-F5344CB8AC3E}">
        <p14:creationId xmlns:p14="http://schemas.microsoft.com/office/powerpoint/2010/main" val="28252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138D7B-9BFB-F261-83BD-0168138D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Online médiaelem 3" title="Bare foot in the park">
            <a:hlinkClick r:id="" action="ppaction://media"/>
            <a:extLst>
              <a:ext uri="{FF2B5EF4-FFF2-40B4-BE49-F238E27FC236}">
                <a16:creationId xmlns:a16="http://schemas.microsoft.com/office/drawing/2014/main" id="{7B1D5B52-3AFE-2EEA-7838-FCDD9BB7D16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95638" y="1825625"/>
            <a:ext cx="58023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4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0E561B-37C5-8212-D16D-29149B13B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Online médiaelem 3" title="Suits Harvey Destroys Trevor during Mike's Trial">
            <a:hlinkClick r:id="" action="ppaction://media"/>
            <a:extLst>
              <a:ext uri="{FF2B5EF4-FFF2-40B4-BE49-F238E27FC236}">
                <a16:creationId xmlns:a16="http://schemas.microsoft.com/office/drawing/2014/main" id="{16B0D07B-0101-916B-3080-63E7F69DF9E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13BA24-4199-1F78-1122-0F542AC02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VITATÍPUS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VITATÍPUS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KIINDULÓ KONFLIKTUS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MÓDSZEREK, ESZKÖZÖK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CÉL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VITATÍPUS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KIINDULÓ KONFLIKTUS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MÓDSZEREK, ESZKÖZÖK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CÉL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KIINDULÓ KONFLIKTUS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MÓDSZEREK, ESZKÖZÖK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CÉ VITATÍPUS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KIINDULÓ KONFLIKTUS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MÓDSZEREK, ESZKÖZÖK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ctr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800" b="1" i="0" u="none" strike="noStrike" kern="120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CÉL</a:t>
            </a:r>
            <a:endParaRPr lang="hu-HU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áblázat 4">
            <a:extLst>
              <a:ext uri="{FF2B5EF4-FFF2-40B4-BE49-F238E27FC236}">
                <a16:creationId xmlns:a16="http://schemas.microsoft.com/office/drawing/2014/main" id="{C3CAB13E-0775-A32D-4FC5-BA91B561F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5280"/>
              </p:ext>
            </p:extLst>
          </p:nvPr>
        </p:nvGraphicFramePr>
        <p:xfrm>
          <a:off x="1429306" y="681037"/>
          <a:ext cx="8653046" cy="52687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8503">
                  <a:extLst>
                    <a:ext uri="{9D8B030D-6E8A-4147-A177-3AD203B41FA5}">
                      <a16:colId xmlns:a16="http://schemas.microsoft.com/office/drawing/2014/main" val="3132306770"/>
                    </a:ext>
                  </a:extLst>
                </a:gridCol>
                <a:gridCol w="2098503">
                  <a:extLst>
                    <a:ext uri="{9D8B030D-6E8A-4147-A177-3AD203B41FA5}">
                      <a16:colId xmlns:a16="http://schemas.microsoft.com/office/drawing/2014/main" val="2523319016"/>
                    </a:ext>
                  </a:extLst>
                </a:gridCol>
                <a:gridCol w="2098503">
                  <a:extLst>
                    <a:ext uri="{9D8B030D-6E8A-4147-A177-3AD203B41FA5}">
                      <a16:colId xmlns:a16="http://schemas.microsoft.com/office/drawing/2014/main" val="2486782143"/>
                    </a:ext>
                  </a:extLst>
                </a:gridCol>
                <a:gridCol w="2357537">
                  <a:extLst>
                    <a:ext uri="{9D8B030D-6E8A-4147-A177-3AD203B41FA5}">
                      <a16:colId xmlns:a16="http://schemas.microsoft.com/office/drawing/2014/main" val="1289041798"/>
                    </a:ext>
                  </a:extLst>
                </a:gridCol>
              </a:tblGrid>
              <a:tr h="356217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Vita típusa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Alaphelyzet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Módszerek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Eszközök, cél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40244"/>
                  </a:ext>
                </a:extLst>
              </a:tr>
              <a:tr h="614840">
                <a:tc>
                  <a:txBody>
                    <a:bodyPr/>
                    <a:lstStyle/>
                    <a:p>
                      <a:r>
                        <a:rPr lang="hu-HU" dirty="0"/>
                        <a:t>veszekedés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érzelmi feszültség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a másik megtámadása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a partner „kikészítése”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8510"/>
                  </a:ext>
                </a:extLst>
              </a:tr>
              <a:tr h="1141846">
                <a:tc>
                  <a:txBody>
                    <a:bodyPr/>
                    <a:lstStyle/>
                    <a:p>
                      <a:r>
                        <a:rPr lang="hu-HU" dirty="0"/>
                        <a:t>törvényszéki tárgyalás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rivalizálás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a szabályok szerint megengedett eszközök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harmadik fél jóindulatának elnyerése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515729"/>
                  </a:ext>
                </a:extLst>
              </a:tr>
              <a:tr h="1141846">
                <a:tc>
                  <a:txBody>
                    <a:bodyPr/>
                    <a:lstStyle/>
                    <a:p>
                      <a:r>
                        <a:rPr lang="hu-HU" dirty="0"/>
                        <a:t>tárgyalás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érdekütközés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alkudozás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felek számára elfogadható kompromisszum kialakítása</a:t>
                      </a:r>
                      <a:endParaRPr kumimoji="0" lang="hu-H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36198"/>
                  </a:ext>
                </a:extLst>
              </a:tr>
              <a:tr h="1932354">
                <a:tc>
                  <a:txBody>
                    <a:bodyPr/>
                    <a:lstStyle/>
                    <a:p>
                      <a:r>
                        <a:rPr lang="hu-HU" b="1" dirty="0"/>
                        <a:t>racionális vita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b="1" dirty="0"/>
                        <a:t>véleménykülönbség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b="1" dirty="0"/>
                        <a:t>bizonyítás, érvelés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igazság kiderítése, a</a:t>
                      </a:r>
                      <a:r>
                        <a:rPr lang="hu-H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hu-HU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helyes álláspont megtalálása, a véleménykülönbség feloldása</a:t>
                      </a:r>
                      <a:endParaRPr kumimoji="0" lang="hu-H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0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23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6AF4FF-D315-E34B-5F27-E84CCEAA0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u-HU" sz="6000" dirty="0">
              <a:solidFill>
                <a:schemeClr val="accent6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hu-HU" sz="6000" dirty="0">
                <a:solidFill>
                  <a:schemeClr val="accent6"/>
                </a:solidFill>
                <a:latin typeface="+mj-lt"/>
              </a:rPr>
              <a:t>„Ez nem érv.”</a:t>
            </a:r>
          </a:p>
        </p:txBody>
      </p:sp>
    </p:spTree>
    <p:extLst>
      <p:ext uri="{BB962C8B-B14F-4D97-AF65-F5344CB8AC3E}">
        <p14:creationId xmlns:p14="http://schemas.microsoft.com/office/powerpoint/2010/main" val="956641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CB0543-5A15-1F03-7785-45B34E3D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Erős érvelés?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CCA123-B9D4-FF01-4E7A-B5D6106BC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424F839-3EB1-80FB-86C3-4E93994C9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2516981"/>
            <a:ext cx="3675063" cy="2629566"/>
          </a:xfrm>
          <a:prstGeom prst="rect">
            <a:avLst/>
          </a:prstGeom>
          <a:noFill/>
          <a:ln w="91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28575" rIns="0" bIns="0">
            <a:spAutoFit/>
          </a:bodyPr>
          <a:lstStyle>
            <a:lvl1pPr marL="433388" indent="-342900">
              <a:spcBef>
                <a:spcPct val="20000"/>
              </a:spcBef>
              <a:buChar char="•"/>
              <a:tabLst>
                <a:tab pos="433388" algn="l"/>
                <a:tab pos="4349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33388" algn="l"/>
                <a:tab pos="4349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33388" algn="l"/>
                <a:tab pos="434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3388" algn="l"/>
                <a:tab pos="434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0488" indent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C7C30"/>
              </a:buClr>
              <a:buSzPct val="75000"/>
              <a:buNone/>
            </a:pPr>
            <a:r>
              <a:rPr lang="hu-HU" altLang="hu-HU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Már százszor lementem a metró aluljáróba, és sosem kellett öt percnél tovább várnom.</a:t>
            </a:r>
          </a:p>
          <a:p>
            <a:pPr marL="90488" indent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EC7C30"/>
              </a:buClr>
              <a:buSzPct val="75000"/>
              <a:buNone/>
            </a:pPr>
            <a:r>
              <a:rPr lang="hu-HU" altLang="hu-HU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 is épp a metróban állok.</a:t>
            </a:r>
          </a:p>
          <a:p>
            <a:pPr marL="90488" indent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EC7C30"/>
              </a:buClr>
              <a:buSzPct val="75000"/>
              <a:buNone/>
            </a:pPr>
            <a:r>
              <a:rPr lang="hu-HU" altLang="hu-HU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Tehát: Nem kell 5 percnél  tovább várnom.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58767AF-6A85-6462-470B-731C5E67EA7B}"/>
              </a:ext>
            </a:extLst>
          </p:cNvPr>
          <p:cNvSpPr txBox="1"/>
          <p:nvPr/>
        </p:nvSpPr>
        <p:spPr>
          <a:xfrm>
            <a:off x="6497638" y="3088481"/>
            <a:ext cx="4105275" cy="1862689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lIns="0" tIns="28575" rIns="0" bIns="0">
            <a:spAutoFit/>
          </a:bodyPr>
          <a:lstStyle/>
          <a:p>
            <a:pPr marL="9144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C7C30"/>
              </a:buClr>
              <a:buSzPct val="75000"/>
              <a:tabLst>
                <a:tab pos="434975" algn="l"/>
                <a:tab pos="435609" algn="l"/>
              </a:tabLst>
              <a:defRPr/>
            </a:pPr>
            <a:r>
              <a:rPr sz="2200" spc="-5" dirty="0">
                <a:solidFill>
                  <a:srgbClr val="000000"/>
                </a:solidFill>
                <a:cs typeface="Calibri"/>
              </a:rPr>
              <a:t>A </a:t>
            </a:r>
            <a:r>
              <a:rPr lang="hu-HU" sz="2200" spc="-5" dirty="0">
                <a:solidFill>
                  <a:srgbClr val="000000"/>
                </a:solidFill>
                <a:cs typeface="Calibri"/>
              </a:rPr>
              <a:t>múltkor megettem a lejárt joghurtot – kutyabajom se lett tőle.</a:t>
            </a:r>
          </a:p>
          <a:p>
            <a:pPr marL="9144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C7C30"/>
              </a:buClr>
              <a:buSzPct val="75000"/>
              <a:tabLst>
                <a:tab pos="434975" algn="l"/>
                <a:tab pos="435609" algn="l"/>
              </a:tabLst>
              <a:defRPr/>
            </a:pPr>
            <a:r>
              <a:rPr lang="hu-HU" sz="2200" spc="-5" dirty="0">
                <a:solidFill>
                  <a:srgbClr val="000000"/>
                </a:solidFill>
                <a:cs typeface="Calibri"/>
              </a:rPr>
              <a:t>Ez a joghurt is lejárt.</a:t>
            </a:r>
            <a:endParaRPr sz="2200" dirty="0">
              <a:solidFill>
                <a:srgbClr val="000000"/>
              </a:solidFill>
              <a:cs typeface="Calibri"/>
            </a:endParaRPr>
          </a:p>
          <a:p>
            <a:pPr marL="9144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EC7C30"/>
              </a:buClr>
              <a:buSzPct val="75000"/>
              <a:tabLst>
                <a:tab pos="434975" algn="l"/>
                <a:tab pos="435609" algn="l"/>
              </a:tabLst>
              <a:defRPr/>
            </a:pPr>
            <a:r>
              <a:rPr sz="2200" spc="-10" dirty="0">
                <a:solidFill>
                  <a:srgbClr val="000000"/>
                </a:solidFill>
                <a:cs typeface="Calibri"/>
              </a:rPr>
              <a:t>Tehát: </a:t>
            </a:r>
            <a:r>
              <a:rPr lang="hu-HU" sz="2200" spc="-10" dirty="0">
                <a:solidFill>
                  <a:srgbClr val="000000"/>
                </a:solidFill>
                <a:cs typeface="Calibri"/>
              </a:rPr>
              <a:t>Bátran megehetem, nem lesz semmi bajom. </a:t>
            </a:r>
            <a:endParaRPr sz="22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428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A556B6-06A7-4166-264F-CD3FF3EE8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Az érvelés elemei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A06EB4-FF57-64AF-018C-6B1343479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Konklúzió: </a:t>
            </a:r>
            <a:r>
              <a:rPr lang="hu-HU" dirty="0"/>
              <a:t>Amit alá akarunk támasztani.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i="1" dirty="0"/>
              <a:t>„Fiúkkal nem lehet bulizni.”</a:t>
            </a:r>
          </a:p>
          <a:p>
            <a:endParaRPr lang="hu-HU" dirty="0"/>
          </a:p>
          <a:p>
            <a:r>
              <a:rPr lang="hu-HU" b="1" dirty="0"/>
              <a:t>Premissza: </a:t>
            </a:r>
            <a:r>
              <a:rPr lang="hu-HU" dirty="0"/>
              <a:t>Amivel alá akarunk támasztani.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i="1" dirty="0"/>
              <a:t>„Túl sokat isznak.”</a:t>
            </a:r>
          </a:p>
        </p:txBody>
      </p:sp>
    </p:spTree>
    <p:extLst>
      <p:ext uri="{BB962C8B-B14F-4D97-AF65-F5344CB8AC3E}">
        <p14:creationId xmlns:p14="http://schemas.microsoft.com/office/powerpoint/2010/main" val="298568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936473-6B43-97CC-91EA-C56AD03F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6"/>
                </a:solidFill>
              </a:rPr>
              <a:t>Összetett érvelések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492B65-B82D-C57A-D0C0-B5C63DFB1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 algn="just">
              <a:lnSpc>
                <a:spcPts val="3325"/>
              </a:lnSpc>
              <a:spcBef>
                <a:spcPts val="750"/>
              </a:spcBef>
              <a:buNone/>
            </a:pPr>
            <a:r>
              <a:rPr lang="hu-HU" altLang="hu-HU" sz="3200" b="1" dirty="0">
                <a:cs typeface="Arial" panose="020B0604020202020204" pitchFamily="34" charset="0"/>
              </a:rPr>
              <a:t>Több részérvelés      +    egyetlen konklúzió</a:t>
            </a:r>
          </a:p>
          <a:p>
            <a:pPr marL="12700" indent="0" algn="just">
              <a:lnSpc>
                <a:spcPts val="3325"/>
              </a:lnSpc>
              <a:spcBef>
                <a:spcPts val="750"/>
              </a:spcBef>
              <a:buNone/>
            </a:pPr>
            <a:endParaRPr lang="hu-HU" altLang="hu-HU" sz="3200" b="0" dirty="0">
              <a:cs typeface="Arial" panose="020B0604020202020204" pitchFamily="34" charset="0"/>
            </a:endParaRPr>
          </a:p>
          <a:p>
            <a:pPr marL="12700" indent="0" algn="just">
              <a:spcBef>
                <a:spcPts val="638"/>
              </a:spcBef>
              <a:buClr>
                <a:srgbClr val="A5644E"/>
              </a:buClr>
              <a:buSzPct val="75000"/>
              <a:buNone/>
            </a:pPr>
            <a:r>
              <a:rPr lang="hu-HU" altLang="hu-HU" sz="2800" dirty="0">
                <a:solidFill>
                  <a:schemeClr val="accent6"/>
                </a:solidFill>
                <a:cs typeface="Arial" panose="020B0604020202020204" pitchFamily="34" charset="0"/>
              </a:rPr>
              <a:t>1. </a:t>
            </a:r>
            <a:r>
              <a:rPr lang="hu-HU" altLang="hu-HU" sz="2800" i="1" dirty="0">
                <a:cs typeface="Arial" panose="020B0604020202020204" pitchFamily="34" charset="0"/>
              </a:rPr>
              <a:t>Független premisszás következtetések</a:t>
            </a:r>
            <a:endParaRPr lang="hu-HU" altLang="hu-HU" sz="2800" b="0" i="1" dirty="0">
              <a:cs typeface="Arial" panose="020B0604020202020204" pitchFamily="34" charset="0"/>
            </a:endParaRPr>
          </a:p>
          <a:p>
            <a:pPr marL="12700" indent="0" algn="just">
              <a:spcBef>
                <a:spcPts val="638"/>
              </a:spcBef>
              <a:buClr>
                <a:srgbClr val="A5644E"/>
              </a:buClr>
              <a:buSzPct val="75000"/>
              <a:buNone/>
            </a:pPr>
            <a:endParaRPr lang="hu-HU" altLang="hu-HU" sz="2800" b="0" dirty="0">
              <a:cs typeface="Arial" panose="020B0604020202020204" pitchFamily="34" charset="0"/>
            </a:endParaRPr>
          </a:p>
          <a:p>
            <a:pPr marL="12700" indent="0" algn="just">
              <a:spcBef>
                <a:spcPts val="613"/>
              </a:spcBef>
              <a:buClr>
                <a:srgbClr val="A5644E"/>
              </a:buClr>
              <a:buSzPct val="75000"/>
              <a:buNone/>
            </a:pPr>
            <a:r>
              <a:rPr lang="hu-HU" altLang="hu-HU" sz="2800" dirty="0">
                <a:solidFill>
                  <a:schemeClr val="accent6"/>
                </a:solidFill>
                <a:cs typeface="Arial" panose="020B0604020202020204" pitchFamily="34" charset="0"/>
              </a:rPr>
              <a:t>2.</a:t>
            </a:r>
            <a:r>
              <a:rPr lang="hu-HU" altLang="hu-HU" sz="2800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hu-HU" altLang="hu-HU" sz="2800" i="1" dirty="0">
                <a:cs typeface="Arial" panose="020B0604020202020204" pitchFamily="34" charset="0"/>
              </a:rPr>
              <a:t>Kapcsolt premisszák szerinti következtetés</a:t>
            </a:r>
            <a:r>
              <a:rPr lang="hu-HU" altLang="hu-HU" sz="2800" b="0" i="1" dirty="0">
                <a:cs typeface="Arial" panose="020B0604020202020204" pitchFamily="34" charset="0"/>
              </a:rPr>
              <a:t> 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210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936473-6B43-97CC-91EA-C56AD03F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6"/>
                </a:solidFill>
              </a:rPr>
              <a:t>Független premisszás érvelés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492B65-B82D-C57A-D0C0-B5C63DFB1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93960" cy="1953895"/>
          </a:xfrm>
        </p:spPr>
        <p:txBody>
          <a:bodyPr>
            <a:normAutofit/>
          </a:bodyPr>
          <a:lstStyle/>
          <a:p>
            <a:pPr algn="just">
              <a:lnSpc>
                <a:spcPts val="3000"/>
              </a:lnSpc>
              <a:spcBef>
                <a:spcPts val="500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A mentatea rendszeres fogyasztása kifejezetten ajánlott. </a:t>
            </a:r>
          </a:p>
          <a:p>
            <a:pPr algn="just">
              <a:lnSpc>
                <a:spcPts val="3000"/>
              </a:lnSpc>
              <a:spcBef>
                <a:spcPts val="500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Nyugtatja az idegrendszert.</a:t>
            </a:r>
            <a:r>
              <a:rPr lang="hu-HU" altLang="hu-HU" sz="3200" dirty="0"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3000"/>
              </a:lnSpc>
              <a:spcBef>
                <a:spcPts val="500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Kedvezően hat az emésztésre, és szertartásszerű </a:t>
            </a:r>
          </a:p>
          <a:p>
            <a:pPr algn="just">
              <a:lnSpc>
                <a:spcPts val="3000"/>
              </a:lnSpc>
              <a:spcBef>
                <a:spcPts val="500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fogyasztása összekovácsolja a családot. </a:t>
            </a:r>
            <a:endParaRPr lang="hu-HU" altLang="hu-HU" sz="3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F6F5892-D2B1-BAA5-0DF5-979C434F63FF}"/>
              </a:ext>
            </a:extLst>
          </p:cNvPr>
          <p:cNvSpPr txBox="1"/>
          <p:nvPr/>
        </p:nvSpPr>
        <p:spPr>
          <a:xfrm>
            <a:off x="838200" y="4001294"/>
            <a:ext cx="56747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200" dirty="0">
                <a:cs typeface="Arial" panose="020B0604020202020204" pitchFamily="34" charset="0"/>
              </a:rPr>
              <a:t>P1: </a:t>
            </a:r>
            <a:r>
              <a:rPr lang="hu-HU" sz="2200" spc="-5" dirty="0">
                <a:cs typeface="Arial" panose="020B0604020202020204" pitchFamily="34" charset="0"/>
              </a:rPr>
              <a:t>N</a:t>
            </a:r>
            <a:r>
              <a:rPr lang="hu-HU" sz="2200" b="0" spc="-5" dirty="0">
                <a:cs typeface="Arial" panose="020B0604020202020204" pitchFamily="34" charset="0"/>
              </a:rPr>
              <a:t>yugtatja az idegrendszert.</a:t>
            </a:r>
            <a:endParaRPr lang="hu-HU" sz="22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hu-HU" sz="2200" dirty="0">
                <a:cs typeface="Arial" panose="020B0604020202020204" pitchFamily="34" charset="0"/>
              </a:rPr>
              <a:t>P2: </a:t>
            </a:r>
            <a:r>
              <a:rPr lang="hu-HU" sz="2200" b="0" dirty="0">
                <a:cs typeface="Arial" panose="020B0604020202020204" pitchFamily="34" charset="0"/>
              </a:rPr>
              <a:t>Kedvezően hat az emésztésre.</a:t>
            </a:r>
          </a:p>
          <a:p>
            <a:pPr>
              <a:defRPr/>
            </a:pPr>
            <a:r>
              <a:rPr lang="hu-HU" sz="2200" dirty="0">
                <a:cs typeface="Arial" panose="020B0604020202020204" pitchFamily="34" charset="0"/>
              </a:rPr>
              <a:t>P3: </a:t>
            </a:r>
            <a:r>
              <a:rPr lang="hu-HU" sz="2200" b="0" dirty="0">
                <a:cs typeface="Arial" panose="020B0604020202020204" pitchFamily="34" charset="0"/>
              </a:rPr>
              <a:t>Összekovácsolja a családot.</a:t>
            </a:r>
            <a:endParaRPr lang="hu-HU" sz="22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hu-HU" sz="2200" dirty="0">
                <a:cs typeface="Arial" panose="020B0604020202020204" pitchFamily="34" charset="0"/>
              </a:rPr>
              <a:t>K:   A mentatea r</a:t>
            </a:r>
            <a:r>
              <a:rPr lang="hu-HU" sz="2200" b="0" dirty="0">
                <a:cs typeface="Arial" panose="020B0604020202020204" pitchFamily="34" charset="0"/>
              </a:rPr>
              <a:t>endszeres fogyasztása ajánlott.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1D88E103-DE6C-345D-21D2-A6232B5FB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074502"/>
              </p:ext>
            </p:extLst>
          </p:nvPr>
        </p:nvGraphicFramePr>
        <p:xfrm>
          <a:off x="8460740" y="3781445"/>
          <a:ext cx="2071688" cy="1446213"/>
        </p:xfrm>
        <a:graphic>
          <a:graphicData uri="http://schemas.openxmlformats.org/drawingml/2006/table">
            <a:tbl>
              <a:tblPr/>
              <a:tblGrid>
                <a:gridCol w="585788">
                  <a:extLst>
                    <a:ext uri="{9D8B030D-6E8A-4147-A177-3AD203B41FA5}">
                      <a16:colId xmlns:a16="http://schemas.microsoft.com/office/drawing/2014/main" val="1509977945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58205797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1410501850"/>
                    </a:ext>
                  </a:extLst>
                </a:gridCol>
              </a:tblGrid>
              <a:tr h="974725">
                <a:tc>
                  <a:txBody>
                    <a:bodyPr/>
                    <a:lstStyle>
                      <a:lvl1pPr marL="3175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1750" marR="0" lvl="0" indent="0" algn="l" defTabSz="914400" rtl="0" eaLnBrk="1" fontAlgn="base" latinLnBrk="0" hangingPunct="1">
                        <a:lnSpc>
                          <a:spcPts val="3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↘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55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5563" marR="0" lvl="0" indent="0" algn="ctr" defTabSz="914400" rtl="0" eaLnBrk="1" fontAlgn="base" latinLnBrk="0" hangingPunct="1">
                        <a:lnSpc>
                          <a:spcPts val="3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  <a:p>
                      <a:pPr marL="555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↓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ts val="3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↙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456604"/>
                  </a:ext>
                </a:extLst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55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55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hu-H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1968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alt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256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6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936473-6B43-97CC-91EA-C56AD03F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6"/>
                </a:solidFill>
              </a:rPr>
              <a:t>Kapcsolt premisszás érvelés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492B65-B82D-C57A-D0C0-B5C63DFB1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93960" cy="195389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spcBef>
                <a:spcPts val="638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A gyerekek az óvodában tanulnak meg kommunikálni.</a:t>
            </a:r>
          </a:p>
          <a:p>
            <a:pPr algn="just">
              <a:lnSpc>
                <a:spcPct val="80000"/>
              </a:lnSpc>
              <a:spcBef>
                <a:spcPts val="638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A kommunikáció által építünk kapcsolatokat. </a:t>
            </a:r>
          </a:p>
          <a:p>
            <a:pPr algn="just">
              <a:lnSpc>
                <a:spcPct val="80000"/>
              </a:lnSpc>
              <a:spcBef>
                <a:spcPts val="638"/>
              </a:spcBef>
              <a:buFontTx/>
              <a:buNone/>
            </a:pPr>
            <a:r>
              <a:rPr lang="hu-HU" altLang="hu-HU" sz="3200" i="1" dirty="0">
                <a:cs typeface="Arial" panose="020B0604020202020204" pitchFamily="34" charset="0"/>
              </a:rPr>
              <a:t>A kapcsolatépítés a siker egyik kulcsa.</a:t>
            </a:r>
          </a:p>
          <a:p>
            <a:pPr marL="0" indent="0">
              <a:buNone/>
            </a:pPr>
            <a:r>
              <a:rPr lang="hu-HU" sz="3200" i="1" dirty="0">
                <a:cs typeface="Arial" panose="020B0604020202020204" pitchFamily="34" charset="0"/>
              </a:rPr>
              <a:t>Aki gyerekkorában óvodába jár, sikeresebb lesz az életben.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F6F5892-D2B1-BAA5-0DF5-979C434F63FF}"/>
              </a:ext>
            </a:extLst>
          </p:cNvPr>
          <p:cNvSpPr txBox="1"/>
          <p:nvPr/>
        </p:nvSpPr>
        <p:spPr>
          <a:xfrm>
            <a:off x="838200" y="4001294"/>
            <a:ext cx="5674740" cy="185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79000"/>
              </a:lnSpc>
              <a:spcBef>
                <a:spcPts val="563"/>
              </a:spcBef>
              <a:buFontTx/>
              <a:buNone/>
            </a:pPr>
            <a:r>
              <a:rPr lang="hu-HU" altLang="hu-HU" sz="2000" dirty="0">
                <a:cs typeface="Arial" panose="020B0604020202020204" pitchFamily="34" charset="0"/>
              </a:rPr>
              <a:t>P1: A gyerekek az óvodában tanulnak meg kommunikálni.</a:t>
            </a:r>
          </a:p>
          <a:p>
            <a:pPr algn="just">
              <a:lnSpc>
                <a:spcPct val="81000"/>
              </a:lnSpc>
              <a:spcBef>
                <a:spcPts val="500"/>
              </a:spcBef>
              <a:buFontTx/>
              <a:buNone/>
            </a:pPr>
            <a:r>
              <a:rPr lang="hu-HU" altLang="hu-HU" sz="2000" dirty="0">
                <a:cs typeface="Arial" panose="020B0604020202020204" pitchFamily="34" charset="0"/>
              </a:rPr>
              <a:t>K: Aki gyerekkorában óvodába jár, sikeresebb lesz.</a:t>
            </a:r>
          </a:p>
          <a:p>
            <a:pPr algn="just">
              <a:lnSpc>
                <a:spcPct val="81000"/>
              </a:lnSpc>
              <a:spcBef>
                <a:spcPts val="500"/>
              </a:spcBef>
              <a:buFontTx/>
              <a:buNone/>
            </a:pPr>
            <a:r>
              <a:rPr lang="hu-HU" altLang="hu-HU" sz="2000" dirty="0">
                <a:cs typeface="Arial" panose="020B0604020202020204" pitchFamily="34" charset="0"/>
              </a:rPr>
              <a:t>P2: A kommunikáció által építünk kapcsolatokat.</a:t>
            </a:r>
          </a:p>
          <a:p>
            <a:pPr algn="just">
              <a:lnSpc>
                <a:spcPct val="81000"/>
              </a:lnSpc>
              <a:spcBef>
                <a:spcPts val="500"/>
              </a:spcBef>
            </a:pPr>
            <a:r>
              <a:rPr lang="hu-HU" altLang="hu-HU" sz="2000" dirty="0">
                <a:cs typeface="Arial" panose="020B0604020202020204" pitchFamily="34" charset="0"/>
              </a:rPr>
              <a:t>P3: A kapcsolatépítés a siker egyik kulcsa. </a:t>
            </a:r>
          </a:p>
          <a:p>
            <a:pPr>
              <a:defRPr/>
            </a:pPr>
            <a:endParaRPr lang="hu-HU" sz="2200" b="0" dirty="0">
              <a:cs typeface="Arial" panose="020B0604020202020204" pitchFamily="34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80BC707-FFC7-A7EC-F4EC-4AF88FBE4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759" y="5227658"/>
            <a:ext cx="3041650" cy="44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355600" indent="-342900">
              <a:spcBef>
                <a:spcPct val="20000"/>
              </a:spcBef>
              <a:buChar char="•"/>
              <a:tabLst>
                <a:tab pos="21558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1558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1558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155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  <a:buFontTx/>
              <a:buNone/>
            </a:pPr>
            <a:r>
              <a:rPr lang="hu-HU" altLang="hu-HU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hu-HU" altLang="hu-HU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73973B6C-6167-4321-596D-BD61BDA80953}"/>
              </a:ext>
            </a:extLst>
          </p:cNvPr>
          <p:cNvSpPr txBox="1"/>
          <p:nvPr/>
        </p:nvSpPr>
        <p:spPr>
          <a:xfrm>
            <a:off x="8525224" y="3758986"/>
            <a:ext cx="1421416" cy="1690206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25"/>
              </a:spcBef>
              <a:defRPr/>
            </a:pPr>
            <a:endParaRPr lang="hu-HU" altLang="hu-HU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altLang="hu-HU" sz="2200" dirty="0">
                <a:latin typeface="Calibri" panose="020F0502020204030204" pitchFamily="34" charset="0"/>
                <a:cs typeface="Calibri" panose="020F0502020204030204" pitchFamily="34" charset="0"/>
              </a:rPr>
              <a:t>   2  3  4  </a:t>
            </a:r>
          </a:p>
          <a:p>
            <a:pPr>
              <a:defRPr/>
            </a:pPr>
            <a:endParaRPr lang="hu-HU" altLang="hu-HU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hu-HU" altLang="hu-HU" sz="2200" dirty="0">
                <a:latin typeface="Calibri" panose="020F0502020204030204" pitchFamily="34" charset="0"/>
                <a:cs typeface="Calibri" panose="020F0502020204030204" pitchFamily="34" charset="0"/>
              </a:rPr>
              <a:t>      ↓ </a:t>
            </a:r>
          </a:p>
          <a:p>
            <a:pPr>
              <a:defRPr/>
            </a:pPr>
            <a:r>
              <a:rPr lang="hu-HU" altLang="hu-HU" sz="2200" dirty="0">
                <a:latin typeface="Calibri" panose="020F0502020204030204" pitchFamily="34" charset="0"/>
                <a:cs typeface="Calibri" panose="020F0502020204030204" pitchFamily="34" charset="0"/>
              </a:rPr>
              <a:t>       1</a:t>
            </a:r>
          </a:p>
        </p:txBody>
      </p:sp>
      <p:sp>
        <p:nvSpPr>
          <p:cNvPr id="10" name="Jobb oldali kapcsos zárójel 9">
            <a:extLst>
              <a:ext uri="{FF2B5EF4-FFF2-40B4-BE49-F238E27FC236}">
                <a16:creationId xmlns:a16="http://schemas.microsoft.com/office/drawing/2014/main" id="{3BC2BD39-EA45-6656-78AA-C53F2E070E08}"/>
              </a:ext>
            </a:extLst>
          </p:cNvPr>
          <p:cNvSpPr/>
          <p:nvPr/>
        </p:nvSpPr>
        <p:spPr>
          <a:xfrm rot="5400000">
            <a:off x="8947404" y="4284855"/>
            <a:ext cx="236728" cy="638470"/>
          </a:xfrm>
          <a:prstGeom prst="rightBrace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67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DEB37B-EAA0-B564-2FFD-8BDA9BB6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Hogyan érveljünk?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0A4D2B-FA7C-C1F4-ED26-CADAFE454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Tx/>
              <a:buNone/>
            </a:pPr>
            <a:endParaRPr lang="hu-HU" altLang="hu-HU" sz="2800" dirty="0"/>
          </a:p>
          <a:p>
            <a:pPr marL="0" indent="0">
              <a:buNone/>
            </a:pPr>
            <a:r>
              <a:rPr lang="hu-HU" altLang="hu-HU" sz="3700" dirty="0"/>
              <a:t> „</a:t>
            </a:r>
            <a:r>
              <a:rPr lang="hu-HU" altLang="hu-HU" sz="3700" dirty="0" err="1"/>
              <a:t>SEXIeR</a:t>
            </a:r>
            <a:r>
              <a:rPr lang="hu-HU" altLang="hu-HU" sz="3700" dirty="0"/>
              <a:t>” érvek                      </a:t>
            </a:r>
          </a:p>
          <a:p>
            <a:pPr lvl="1"/>
            <a:r>
              <a:rPr lang="en-US" altLang="hu-HU" sz="3200" dirty="0"/>
              <a:t>Statement</a:t>
            </a:r>
          </a:p>
          <a:p>
            <a:pPr lvl="1"/>
            <a:r>
              <a:rPr lang="en-US" altLang="hu-HU" sz="3200" dirty="0"/>
              <a:t>Explanation</a:t>
            </a:r>
          </a:p>
          <a:p>
            <a:pPr lvl="1"/>
            <a:r>
              <a:rPr lang="en-US" altLang="hu-HU" sz="3200" dirty="0"/>
              <a:t>Illustration</a:t>
            </a:r>
            <a:endParaRPr lang="hu-HU" altLang="hu-HU" sz="3200" dirty="0"/>
          </a:p>
          <a:p>
            <a:pPr lvl="1"/>
            <a:r>
              <a:rPr lang="en-US" altLang="hu-HU" sz="3200" dirty="0"/>
              <a:t>Restatement</a:t>
            </a:r>
            <a:endParaRPr lang="hu-HU" altLang="hu-HU" sz="3200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égbolt, személy, kültéri látható&#10;&#10;Automatikusan generált leírás">
            <a:extLst>
              <a:ext uri="{FF2B5EF4-FFF2-40B4-BE49-F238E27FC236}">
                <a16:creationId xmlns:a16="http://schemas.microsoft.com/office/drawing/2014/main" id="{E5645A3C-0FD2-829B-024C-C40F00469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4" y="2451354"/>
            <a:ext cx="4410075" cy="246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0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5DB9AC-F6A9-00A4-DE7F-07118E77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1EE2B5-277B-DB5D-9A43-4BB997B00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hu-HU" altLang="hu-HU" sz="2000" u="sng" dirty="0"/>
              <a:t>Állítás/premissza:</a:t>
            </a:r>
            <a:r>
              <a:rPr lang="hu-HU" altLang="hu-HU" sz="2000" dirty="0"/>
              <a:t> </a:t>
            </a:r>
            <a:r>
              <a:rPr lang="hu-HU" altLang="hu-HU" sz="2000" b="1" dirty="0"/>
              <a:t>A kis államoknak választaniuk kell a Nyugat és a Kelet között.</a:t>
            </a:r>
          </a:p>
          <a:p>
            <a:pPr marL="457200" lvl="1" indent="0" algn="just">
              <a:buNone/>
            </a:pPr>
            <a:endParaRPr lang="hu-HU" altLang="hu-HU" sz="2000" dirty="0"/>
          </a:p>
          <a:p>
            <a:pPr lvl="1" algn="just"/>
            <a:r>
              <a:rPr lang="hu-HU" altLang="hu-HU" sz="2000" u="sng" dirty="0"/>
              <a:t>Magyarázat: </a:t>
            </a:r>
            <a:r>
              <a:rPr lang="hu-HU" altLang="hu-HU" sz="2000" dirty="0"/>
              <a:t>A kis területű, kis gazdasági hatalommal rendelkező államoknak mindig a globális hatalmi viszonyok alakulása szerint kell saját politikájukat alakítaniuk. Jelenleg két globális hatalmi pólus létezik: Nyugat és Kelet.</a:t>
            </a:r>
          </a:p>
          <a:p>
            <a:pPr marL="457200" lvl="1" indent="0" algn="just">
              <a:buNone/>
            </a:pPr>
            <a:endParaRPr lang="hu-HU" altLang="hu-HU" sz="2000" u="sng" dirty="0"/>
          </a:p>
          <a:p>
            <a:pPr lvl="1" algn="just"/>
            <a:r>
              <a:rPr lang="hu-HU" altLang="hu-HU" sz="2000" u="sng" dirty="0"/>
              <a:t>Illusztráció: </a:t>
            </a:r>
            <a:r>
              <a:rPr lang="hu-HU" altLang="hu-HU" sz="2000" dirty="0"/>
              <a:t>Egy esetleges fegyveres konfliktus esetén az ütközőzónában található vagy egyébként kiszolgáltatott államoknak el kell dönteniük, hogy a keleti vagy a nyugati tömbhöz csatlakoznak-e. </a:t>
            </a:r>
          </a:p>
          <a:p>
            <a:pPr marL="457200" lvl="1" indent="0" algn="just">
              <a:buNone/>
            </a:pPr>
            <a:endParaRPr lang="hu-HU" altLang="hu-HU" sz="2000" dirty="0"/>
          </a:p>
          <a:p>
            <a:pPr lvl="1" algn="just"/>
            <a:r>
              <a:rPr lang="hu-HU" altLang="hu-HU" sz="2000" u="sng" dirty="0" err="1"/>
              <a:t>Újraállítás</a:t>
            </a:r>
            <a:r>
              <a:rPr lang="hu-HU" altLang="hu-HU" sz="2000" u="sng" dirty="0"/>
              <a:t>:</a:t>
            </a:r>
            <a:r>
              <a:rPr lang="hu-HU" altLang="hu-HU" sz="2000" dirty="0"/>
              <a:t> Mindezek tükrében egyértelmű, hogy a kis államoknak muszáj választaniuk, hogy a Nyugathoz vagy a Kelethez tartozzanak.</a:t>
            </a:r>
            <a:endParaRPr lang="hu-HU" altLang="hu-HU" sz="15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036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F787E0-9A78-0A0C-16F4-7E20CE98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Érvelj!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302488-7B74-FF12-4E79-79743821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u-HU" altLang="hu-HU" dirty="0"/>
          </a:p>
          <a:p>
            <a:pPr marL="0" indent="0" algn="ctr">
              <a:buNone/>
            </a:pPr>
            <a:endParaRPr lang="hu-HU" altLang="hu-HU" sz="3500" b="1" dirty="0"/>
          </a:p>
          <a:p>
            <a:pPr marL="0" indent="0" algn="ctr">
              <a:buNone/>
            </a:pPr>
            <a:r>
              <a:rPr lang="hu-HU" altLang="hu-HU" sz="3500" b="1" dirty="0"/>
              <a:t>1. „Érdemes várni az Igazira.”</a:t>
            </a:r>
          </a:p>
          <a:p>
            <a:pPr marL="0" indent="0" algn="ctr">
              <a:buNone/>
            </a:pPr>
            <a:r>
              <a:rPr lang="hu-HU" sz="3500" b="1" dirty="0"/>
              <a:t>2. „Egy egzotikus nyelv ismerete előny.”</a:t>
            </a:r>
          </a:p>
          <a:p>
            <a:pPr marL="0" indent="0" algn="ctr">
              <a:buNone/>
            </a:pPr>
            <a:r>
              <a:rPr lang="hu-HU" sz="3500" b="1" dirty="0"/>
              <a:t>3. „</a:t>
            </a:r>
            <a:r>
              <a:rPr lang="hu-HU" sz="3500" b="1" dirty="0" err="1"/>
              <a:t>Halloweent</a:t>
            </a:r>
            <a:r>
              <a:rPr lang="hu-HU" sz="3500" b="1" dirty="0"/>
              <a:t> nem szabad ünnepelni.”</a:t>
            </a:r>
          </a:p>
        </p:txBody>
      </p:sp>
    </p:spTree>
    <p:extLst>
      <p:ext uri="{BB962C8B-B14F-4D97-AF65-F5344CB8AC3E}">
        <p14:creationId xmlns:p14="http://schemas.microsoft.com/office/powerpoint/2010/main" val="384964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F787E0-9A78-0A0C-16F4-7E20CE98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Cáfolat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302488-7B74-FF12-4E79-79743821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érvelés párja – másik álláspontjának gyengítése</a:t>
            </a:r>
          </a:p>
          <a:p>
            <a:pPr marL="0" indent="0">
              <a:buNone/>
            </a:pP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„Ahhoz, hogy egy függőségtől megszabaduljunk, másik függőségnek kell kialakulnia.”</a:t>
            </a:r>
          </a:p>
          <a:p>
            <a:pPr marL="0" indent="0">
              <a:buNone/>
            </a:pP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Cáfolat:</a:t>
            </a:r>
          </a:p>
          <a:p>
            <a:pPr marL="0" indent="0">
              <a:buNone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Számos orvostudományi módszer létezik, amelynek segítségével végleg, egészséges úton szabadulhatunk meg egy káros szenvedélytől, anélkül, hogy másra rászoknánk.</a:t>
            </a: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u-HU" sz="3500" b="1" dirty="0"/>
          </a:p>
        </p:txBody>
      </p:sp>
    </p:spTree>
    <p:extLst>
      <p:ext uri="{BB962C8B-B14F-4D97-AF65-F5344CB8AC3E}">
        <p14:creationId xmlns:p14="http://schemas.microsoft.com/office/powerpoint/2010/main" val="19091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35AD21-42A3-0242-63CD-7B404EA2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Hogyan ne kérdezzünk?</a:t>
            </a:r>
            <a:br>
              <a:rPr lang="hu-HU" sz="6000" dirty="0">
                <a:solidFill>
                  <a:schemeClr val="accent6"/>
                </a:solidFill>
              </a:rPr>
            </a:br>
            <a:endParaRPr lang="hu-HU" sz="6000" dirty="0">
              <a:solidFill>
                <a:schemeClr val="accent6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C3E49D-A592-345F-641D-E9596DCCA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b="1" dirty="0"/>
              <a:t>„A barátaid tudják, milyen irigy vagy?”</a:t>
            </a:r>
          </a:p>
          <a:p>
            <a:pPr marL="0" indent="0" algn="ctr">
              <a:buNone/>
            </a:pPr>
            <a:endParaRPr lang="hu-HU" b="1" dirty="0"/>
          </a:p>
          <a:p>
            <a:pPr marL="0" indent="0" algn="ctr">
              <a:buNone/>
            </a:pPr>
            <a:r>
              <a:rPr lang="hu-HU" b="1" dirty="0"/>
              <a:t>TÚL SOKAT ÁLLÍTÓ KÉRDÉS</a:t>
            </a:r>
          </a:p>
          <a:p>
            <a:pPr marL="0" indent="0" algn="ctr">
              <a:buNone/>
            </a:pPr>
            <a:endParaRPr lang="hu-HU" dirty="0"/>
          </a:p>
          <a:p>
            <a:pPr marL="514350" indent="-514350">
              <a:buAutoNum type="arabicPeriod"/>
            </a:pPr>
            <a:r>
              <a:rPr lang="hu-HU" dirty="0"/>
              <a:t>Igen/Nem.</a:t>
            </a:r>
          </a:p>
          <a:p>
            <a:pPr marL="514350" indent="-514350">
              <a:buAutoNum type="arabicPeriod"/>
            </a:pPr>
            <a:r>
              <a:rPr lang="hu-HU" dirty="0"/>
              <a:t>Nem is vagyok irigy!!</a:t>
            </a:r>
          </a:p>
          <a:p>
            <a:pPr marL="514350" indent="-514350">
              <a:buAutoNum type="arabicPeriod"/>
            </a:pPr>
            <a:r>
              <a:rPr lang="hu-HU" dirty="0"/>
              <a:t>Ez felháborító, erre a kérdésre nem válaszolok.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b="1" dirty="0"/>
              <a:t>Rámutatás a kérdés hibás jellegére + bizonyítás kérése.</a:t>
            </a:r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426508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35AD21-42A3-0242-63CD-7B404EA2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Hogyan ne kérdezzünk?</a:t>
            </a:r>
            <a:br>
              <a:rPr lang="hu-HU" sz="6000" dirty="0">
                <a:solidFill>
                  <a:schemeClr val="accent6"/>
                </a:solidFill>
              </a:rPr>
            </a:br>
            <a:endParaRPr lang="hu-HU" sz="6000" dirty="0">
              <a:solidFill>
                <a:schemeClr val="accent6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C3E49D-A592-345F-641D-E9596DCCA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b="1" dirty="0"/>
              <a:t>„Azt mondod, ártatlan gyerekeket nem szabad megölni. Te akkor az abortuszt tartod jobbnak vagy az eutanáziát?”</a:t>
            </a:r>
          </a:p>
          <a:p>
            <a:pPr marL="0" indent="0" algn="ctr">
              <a:buNone/>
            </a:pPr>
            <a:endParaRPr lang="hu-HU" b="1" dirty="0"/>
          </a:p>
          <a:p>
            <a:pPr marL="0" indent="0" algn="ctr">
              <a:buNone/>
            </a:pPr>
            <a:r>
              <a:rPr lang="hu-HU" b="1" dirty="0"/>
              <a:t>AGRESSZÍV KÉRDÉS</a:t>
            </a:r>
          </a:p>
          <a:p>
            <a:pPr marL="0" indent="0" algn="ctr">
              <a:buNone/>
            </a:pPr>
            <a:endParaRPr lang="hu-HU" dirty="0"/>
          </a:p>
          <a:p>
            <a:pPr marL="514350" indent="-514350">
              <a:buAutoNum type="arabicPeriod"/>
            </a:pPr>
            <a:r>
              <a:rPr lang="hu-HU" dirty="0"/>
              <a:t>Választás a két opció közül. </a:t>
            </a:r>
          </a:p>
          <a:p>
            <a:pPr marL="514350" indent="-514350">
              <a:buAutoNum type="arabicPeriod"/>
            </a:pPr>
            <a:r>
              <a:rPr lang="hu-HU" dirty="0"/>
              <a:t>Mellébeszélés.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b="1" dirty="0"/>
              <a:t>Megfogalmazzuk a helyes kérdést + megválaszoljuk (jóváhagyást kérünk rá.)</a:t>
            </a:r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12334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35AD21-42A3-0242-63CD-7B404EA2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Hogyan ne kérdezzünk?</a:t>
            </a:r>
            <a:br>
              <a:rPr lang="hu-HU" sz="6000" dirty="0">
                <a:solidFill>
                  <a:schemeClr val="accent6"/>
                </a:solidFill>
              </a:rPr>
            </a:br>
            <a:endParaRPr lang="hu-HU" sz="6000" dirty="0">
              <a:solidFill>
                <a:schemeClr val="accent6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C3E49D-A592-345F-641D-E9596DCCA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dirty="0"/>
              <a:t>„Egyetértesz-e azzal, hogy az apukák számára is lehetővé kell tenni a szülési szabadságot, és ez idő alatt dupla fizetést kell kapniuk?”</a:t>
            </a:r>
          </a:p>
          <a:p>
            <a:pPr marL="0" indent="0" algn="ctr">
              <a:buNone/>
            </a:pPr>
            <a:endParaRPr lang="hu-HU" b="1" dirty="0"/>
          </a:p>
          <a:p>
            <a:pPr marL="0" indent="0" algn="ctr">
              <a:buNone/>
            </a:pPr>
            <a:r>
              <a:rPr lang="hu-HU" b="1" dirty="0"/>
              <a:t>KOMPLEX KÉRDÉS</a:t>
            </a:r>
          </a:p>
          <a:p>
            <a:pPr marL="0" indent="0" algn="ctr">
              <a:buNone/>
            </a:pPr>
            <a:endParaRPr lang="hu-HU" b="1" dirty="0"/>
          </a:p>
          <a:p>
            <a:pPr marL="514350" indent="-514350">
              <a:buAutoNum type="arabicPeriod"/>
            </a:pPr>
            <a:r>
              <a:rPr lang="hu-HU" dirty="0"/>
              <a:t>Igen/nem.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b="1" dirty="0"/>
              <a:t>Rámutatunk a komplexitásra + megkérjük, hogy külön-külön tegye fel a két kérdést.</a:t>
            </a:r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376478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34D5CB-979F-AF60-C34F-CB5C8FFFE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</a:rPr>
              <a:t>Vita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B0FE29-7611-5ABF-2CA7-051E51852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Szabályok: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1.kör: 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-2 perc = összesen 4 perc (pro és kontra ismerteti az álláspontot és az érveket)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2.kör: 2-2 perc = össz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esen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 4 perc (pro és kontra 2. felszólalók)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3.kör: összesen 4 perc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(kérdések-felelet egymáshoz ÖNSZABÁLYOZÓ módon)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kör: 2-2 perc = összesen 4 perc (összefoglalás)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6820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F0305CE668DC6847A5C55C6744072E57" ma:contentTypeVersion="14" ma:contentTypeDescription="Új dokumentum létrehozása." ma:contentTypeScope="" ma:versionID="ca2c37f815aa8d74de20b95f2efcaf66">
  <xsd:schema xmlns:xsd="http://www.w3.org/2001/XMLSchema" xmlns:xs="http://www.w3.org/2001/XMLSchema" xmlns:p="http://schemas.microsoft.com/office/2006/metadata/properties" xmlns:ns3="4e46a438-117d-4be9-a158-319a0797a2e3" xmlns:ns4="2446d088-8097-4906-9e17-4885f2065475" targetNamespace="http://schemas.microsoft.com/office/2006/metadata/properties" ma:root="true" ma:fieldsID="69ce743bdb6c3e17db89807c41716d50" ns3:_="" ns4:_="">
    <xsd:import namespace="4e46a438-117d-4be9-a158-319a0797a2e3"/>
    <xsd:import namespace="2446d088-8097-4906-9e17-4885f20654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46a438-117d-4be9-a158-319a0797a2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46d088-8097-4906-9e17-4885f206547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Megosztási tipp kivonat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ED76D4-115F-45E5-A37B-2762044956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46a438-117d-4be9-a158-319a0797a2e3"/>
    <ds:schemaRef ds:uri="2446d088-8097-4906-9e17-4885f20654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DFCDDA-C6D9-4589-B0E0-3B23B315342A}">
  <ds:schemaRefs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2446d088-8097-4906-9e17-4885f2065475"/>
    <ds:schemaRef ds:uri="4e46a438-117d-4be9-a158-319a0797a2e3"/>
  </ds:schemaRefs>
</ds:datastoreItem>
</file>

<file path=customXml/itemProps3.xml><?xml version="1.0" encoding="utf-8"?>
<ds:datastoreItem xmlns:ds="http://schemas.openxmlformats.org/officeDocument/2006/customXml" ds:itemID="{BAF20B53-E462-44B6-99B0-BBBAB5BBBF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865</Words>
  <Application>Microsoft Office PowerPoint</Application>
  <PresentationFormat>Szélesvásznú</PresentationFormat>
  <Paragraphs>166</Paragraphs>
  <Slides>19</Slides>
  <Notes>3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Office-téma</vt:lpstr>
      <vt:lpstr>Vita Tréning</vt:lpstr>
      <vt:lpstr>Mi a vita?</vt:lpstr>
      <vt:lpstr>PowerPoint-bemutató</vt:lpstr>
      <vt:lpstr>PowerPoint-bemutató</vt:lpstr>
      <vt:lpstr>PowerPoint-bemutató</vt:lpstr>
      <vt:lpstr>PowerPoint-bemutató</vt:lpstr>
      <vt:lpstr>Erős érvelés?</vt:lpstr>
      <vt:lpstr>Az érvelés elemei</vt:lpstr>
      <vt:lpstr>Összetett érvelések</vt:lpstr>
      <vt:lpstr>Független premisszás érvelés</vt:lpstr>
      <vt:lpstr>Kapcsolt premisszás érvelés</vt:lpstr>
      <vt:lpstr>Hogyan érveljünk?</vt:lpstr>
      <vt:lpstr>Példa</vt:lpstr>
      <vt:lpstr>Érvelj!</vt:lpstr>
      <vt:lpstr>Cáfolat</vt:lpstr>
      <vt:lpstr>Hogyan ne kérdezzünk? </vt:lpstr>
      <vt:lpstr>Hogyan ne kérdezzünk? </vt:lpstr>
      <vt:lpstr>Hogyan ne kérdezzünk? </vt:lpstr>
      <vt:lpstr>Vita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 Tréning</dc:title>
  <dc:creator>dr. Kakuk Lilla</dc:creator>
  <cp:lastModifiedBy>dr. Kakuk Lilla</cp:lastModifiedBy>
  <cp:revision>8</cp:revision>
  <dcterms:created xsi:type="dcterms:W3CDTF">2022-08-25T22:07:30Z</dcterms:created>
  <dcterms:modified xsi:type="dcterms:W3CDTF">2023-07-30T11:38:08Z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0x010100F0305CE668DC6847A5C55C6744072E57</vt:lpwstr>
  </property>
</Properties>
</file>