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1" r:id="rId9"/>
    <p:sldId id="263" r:id="rId10"/>
    <p:sldId id="266" r:id="rId11"/>
    <p:sldId id="264" r:id="rId12"/>
    <p:sldId id="265" r:id="rId13"/>
    <p:sldId id="268" r:id="rId14"/>
    <p:sldId id="272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715"/>
  </p:normalViewPr>
  <p:slideViewPr>
    <p:cSldViewPr snapToGrid="0" snapToObjects="1">
      <p:cViewPr>
        <p:scale>
          <a:sx n="83" d="100"/>
          <a:sy n="83" d="100"/>
        </p:scale>
        <p:origin x="496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5657E-0015-7648-A29E-FF333FF7A852}" type="datetimeFigureOut">
              <a:rPr lang="hu-HU" smtClean="0"/>
              <a:t>2022. 11. 05.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DCA09-BE45-4D4E-9438-B9489F4078B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465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DCA09-BE45-4D4E-9438-B9489F4078B2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6050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Témavezető szerepe, </a:t>
            </a:r>
          </a:p>
          <a:p>
            <a:r>
              <a:rPr lang="hu-HU" dirty="0"/>
              <a:t>Nem kell egyből a ”nagy művet” (opus </a:t>
            </a:r>
            <a:r>
              <a:rPr lang="hu-HU" dirty="0" err="1"/>
              <a:t>magnum</a:t>
            </a:r>
            <a:r>
              <a:rPr lang="hu-HU" dirty="0"/>
              <a:t>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DCA09-BE45-4D4E-9438-B9489F4078B2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8024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Témavezető szerepe, </a:t>
            </a:r>
          </a:p>
          <a:p>
            <a:r>
              <a:rPr lang="hu-HU" dirty="0"/>
              <a:t>Nem kell egyből a ”nagy művet” (opus </a:t>
            </a:r>
            <a:r>
              <a:rPr lang="hu-HU" dirty="0" err="1"/>
              <a:t>magnum</a:t>
            </a:r>
            <a:r>
              <a:rPr lang="hu-HU" dirty="0"/>
              <a:t>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DCA09-BE45-4D4E-9438-B9489F4078B2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6204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Témavezető szerepe, </a:t>
            </a:r>
          </a:p>
          <a:p>
            <a:r>
              <a:rPr lang="hu-HU" dirty="0"/>
              <a:t>Nem kell egyből a ”nagy művet” (opus </a:t>
            </a:r>
            <a:r>
              <a:rPr lang="hu-HU" dirty="0" err="1"/>
              <a:t>magnum</a:t>
            </a:r>
            <a:r>
              <a:rPr lang="hu-HU"/>
              <a:t>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DCA09-BE45-4D4E-9438-B9489F4078B2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1248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B98C84-4975-1987-142D-69C51A0D2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9AC237F-A645-F64A-ECA2-C3DB08A46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D76B791-3F5A-FCD8-8042-A51D96835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ADE959F-02B1-FB82-EFF8-C2D3A06EE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FD97869-69BF-AA07-9530-1D61B3A2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34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0EF806-4842-7F88-3191-B643C8DC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0AB9C7-B318-ED15-4EC9-E2059CFDA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B611C51-FA42-EB9F-0792-AEBB2DD1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CFD3DF7-2890-0223-A5E8-1759D217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84109B1-9C5B-A5DC-6B20-518BB013C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531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A3DCEF-8646-FA9A-1BE9-4550512D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1BABCF4-7A88-35D9-DB6A-3C975F845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DFFCAC7-8823-406F-67FC-BC876A0D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4539C4B-D827-9559-6ACD-99619CFC5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95A6D1-EB02-E43B-BF6A-BD29E6802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807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217F2E-F99A-153A-650C-C87B9CC5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FB6435-4C9A-4017-B04E-00F6172D1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8EA9244-06C3-41AD-70B1-FCF738137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94F67AB-1320-DF3A-E35D-269EA09DD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8713492-F128-FCC5-F345-437F6605D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184E21E-4D02-9112-5337-57E648185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365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CFFC55-DDAF-B1DE-316F-E9BF79B95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FDBFEEC-9115-42F3-5AFE-097512989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FA6A069-1637-DBA5-EC2B-8D931BE37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BBCA2F2-C290-D5AB-9E18-E82453100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1F75001-6DD1-4C8C-BF5E-ED04728A6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149492E-0C2B-4683-B929-01F76FE2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3E2E83F1-FE81-0F25-8132-03552373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6B6CECA-7B03-76E1-B683-D4CB0C0C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007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49BF6F-7CCA-96B6-DD51-760233EA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A2F5717-C074-5C19-5D0C-895F2D927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5BBEBFD-8E16-2E46-92B3-4B8BCBCC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0FD545B-3C83-94D1-910F-4F380049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600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2E42D86-7C00-7984-ACD2-D67CECB5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C7E0ED1-E66A-2B77-D00D-F2DFEEAB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40CF06C-424B-02FB-F08D-FBD81326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29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85D144-FE44-2508-8022-C6B97F9A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7262D2-6E44-092F-E953-BB74C367A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9E6FE47-ED76-9741-6E69-034BA41F7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48D95CF-D03A-CF82-5D17-FE31F3A82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04EE505-797B-F6D7-AB00-4F9F79E7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BD9F0F6-D659-1F32-79DF-2FD3DD90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054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D23C12-A2D6-341A-19F1-53B324FF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86A7CCD-9EF7-5705-CC54-850F13B96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87B0958-78D7-1543-89F6-95E2D91D5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CBB6E76-1B19-6DFB-6C6E-AB05F985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782E8AF-0412-DB6F-272D-BB381A32C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1ED074E-DE58-B87E-C9EB-6E05AEE5C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3492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D78EF8-99F2-8D25-8E8A-C10CECD42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3B8408F-2B75-504E-4AB4-25C7B5DDB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01F2639-1760-5D6C-DA43-17A30536C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985A5C6-E82E-76E9-9088-438F22C3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E93AEA1-0D87-43D3-A6F8-1447F1C9A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912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5001AE6-B632-FAEA-A90B-6EAAEB10E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E29F6E0-8D78-9DDF-F773-547E92A6D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9D575A2-9011-2E99-FDE9-D8EFC4030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5FFD7CE-5432-8B2A-9119-1B4096C6F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AADE28D-ABFE-9FF7-5B28-7BE2F041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163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AB5DDEB-7F23-BA6F-EEE1-28422C142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1CEAF44-A667-2300-2CD6-D8C301449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259E5AF-25A7-7AF1-5168-B7F6E316F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69BDC-4345-7B4E-B5C9-D036A747F04B}" type="datetimeFigureOut">
              <a:rPr lang="hu-HU" smtClean="0"/>
              <a:t>2022. 11. 04.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03B0755-4782-FBC9-1BC2-F92A808B7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BB9B9DF-9A80-048E-2C2F-419C8C23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018AA-ACAA-B347-91DF-30C14E4FDD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671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udományos életünkből - 2022. október">
            <a:extLst>
              <a:ext uri="{FF2B5EF4-FFF2-40B4-BE49-F238E27FC236}">
                <a16:creationId xmlns:a16="http://schemas.microsoft.com/office/drawing/2014/main" id="{9F40BF08-5653-BCE9-0D69-3E2584F0C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0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DCA51B4-FDD7-F15D-4905-FBEA6A409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1999" cy="1766887"/>
          </a:xfrm>
        </p:spPr>
        <p:txBody>
          <a:bodyPr>
            <a:normAutofit/>
          </a:bodyPr>
          <a:lstStyle/>
          <a:p>
            <a:r>
              <a:rPr lang="hu-HU" sz="4800" b="1" dirty="0">
                <a:highlight>
                  <a:srgbClr val="FFFF00"/>
                </a:highlight>
                <a:latin typeface="Avenir Next" panose="020B0503020202020204" pitchFamily="34" charset="0"/>
              </a:rPr>
              <a:t>Mitől lesz egy szöveg szakmai?  </a:t>
            </a:r>
            <a:br>
              <a:rPr lang="hu-HU" sz="4800" b="1" dirty="0">
                <a:highlight>
                  <a:srgbClr val="FFFF00"/>
                </a:highlight>
                <a:latin typeface="Avenir Next" panose="020B0503020202020204" pitchFamily="34" charset="0"/>
              </a:rPr>
            </a:br>
            <a:r>
              <a:rPr lang="hu-HU" sz="40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sz="4800" b="1" dirty="0">
              <a:highlight>
                <a:srgbClr val="FFFF00"/>
              </a:highlight>
              <a:latin typeface="Avenir Next" panose="020B0503020202020204" pitchFamily="34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A1082FA-E16F-9219-D688-115243DD9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5686063"/>
            <a:ext cx="12192000" cy="1171937"/>
          </a:xfrm>
        </p:spPr>
        <p:txBody>
          <a:bodyPr>
            <a:normAutofit/>
          </a:bodyPr>
          <a:lstStyle/>
          <a:p>
            <a:r>
              <a:rPr lang="hu-HU" sz="1600" b="1" dirty="0">
                <a:highlight>
                  <a:srgbClr val="FFFF00"/>
                </a:highlight>
                <a:latin typeface="Avenir Next" panose="020B0503020202020204" pitchFamily="34" charset="0"/>
              </a:rPr>
              <a:t>Dr. </a:t>
            </a:r>
            <a:r>
              <a:rPr lang="hu-HU" sz="1600" b="1" dirty="0" err="1">
                <a:highlight>
                  <a:srgbClr val="FFFF00"/>
                </a:highlight>
                <a:latin typeface="Avenir Next" panose="020B0503020202020204" pitchFamily="34" charset="0"/>
              </a:rPr>
              <a:t>Heil</a:t>
            </a:r>
            <a:r>
              <a:rPr lang="hu-HU" sz="1600" b="1" dirty="0">
                <a:highlight>
                  <a:srgbClr val="FFFF00"/>
                </a:highlight>
                <a:latin typeface="Avenir Next" panose="020B0503020202020204" pitchFamily="34" charset="0"/>
              </a:rPr>
              <a:t> Kristóf Mihály LL.M.</a:t>
            </a:r>
          </a:p>
          <a:p>
            <a:r>
              <a:rPr lang="hu-HU" sz="1600" dirty="0">
                <a:highlight>
                  <a:srgbClr val="FFFF00"/>
                </a:highlight>
                <a:latin typeface="Avenir Next" panose="020B0503020202020204" pitchFamily="34" charset="0"/>
              </a:rPr>
              <a:t>Tudományos segédmunkatárs, MTA-ELTE Jogtörténeti Kutatócsoport</a:t>
            </a:r>
          </a:p>
          <a:p>
            <a:r>
              <a:rPr lang="hu-HU" sz="1600" dirty="0">
                <a:highlight>
                  <a:srgbClr val="FFFF00"/>
                </a:highlight>
                <a:latin typeface="Avenir Next" panose="020B0503020202020204" pitchFamily="34" charset="0"/>
              </a:rPr>
              <a:t>PhD. hallgató, ELTE Állam- és Jogtudományi Doktori Iskola</a:t>
            </a:r>
          </a:p>
        </p:txBody>
      </p:sp>
      <p:pic>
        <p:nvPicPr>
          <p:cNvPr id="1032" name="Picture 8" descr="Szabályzatok, dokumentumok">
            <a:extLst>
              <a:ext uri="{FF2B5EF4-FFF2-40B4-BE49-F238E27FC236}">
                <a16:creationId xmlns:a16="http://schemas.microsoft.com/office/drawing/2014/main" id="{C156ECE8-0D74-7A16-35E8-AD5EB9841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800" y="4802619"/>
            <a:ext cx="997965" cy="176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Tartalom helye 5">
            <a:extLst>
              <a:ext uri="{FF2B5EF4-FFF2-40B4-BE49-F238E27FC236}">
                <a16:creationId xmlns:a16="http://schemas.microsoft.com/office/drawing/2014/main" id="{F21F4980-2514-D8BF-1430-38C6319B8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34" y="5091114"/>
            <a:ext cx="1213221" cy="147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11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</p:spTree>
    <p:extLst>
      <p:ext uri="{BB962C8B-B14F-4D97-AF65-F5344CB8AC3E}">
        <p14:creationId xmlns:p14="http://schemas.microsoft.com/office/powerpoint/2010/main" val="231661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b="1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pic>
        <p:nvPicPr>
          <p:cNvPr id="9224" name="Picture 8" descr="paragrafus jel - BPXV">
            <a:extLst>
              <a:ext uri="{FF2B5EF4-FFF2-40B4-BE49-F238E27FC236}">
                <a16:creationId xmlns:a16="http://schemas.microsoft.com/office/drawing/2014/main" id="{385C368B-1DA0-01C2-6B5E-D83232B6C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290" y="1351673"/>
            <a:ext cx="44577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ELTE Állam- és Jogtudományi Kar – Wikipédia">
            <a:extLst>
              <a:ext uri="{FF2B5EF4-FFF2-40B4-BE49-F238E27FC236}">
                <a16:creationId xmlns:a16="http://schemas.microsoft.com/office/drawing/2014/main" id="{F67B9ABA-1745-5213-4A91-13E7BC447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409" y="3965658"/>
            <a:ext cx="4657161" cy="289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5 tipp, hogyan erősítheted a tanár-diák viszonyt! - PPNP">
            <a:extLst>
              <a:ext uri="{FF2B5EF4-FFF2-40B4-BE49-F238E27FC236}">
                <a16:creationId xmlns:a16="http://schemas.microsoft.com/office/drawing/2014/main" id="{3BF36AC0-28D1-5EA6-CBCF-AB21F1713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048" y="1606152"/>
            <a:ext cx="4234978" cy="266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11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b="1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pic>
        <p:nvPicPr>
          <p:cNvPr id="10242" name="Picture 2" descr="Tényleg haszontalanok a “brit tudósok”? – Coloré">
            <a:extLst>
              <a:ext uri="{FF2B5EF4-FFF2-40B4-BE49-F238E27FC236}">
                <a16:creationId xmlns:a16="http://schemas.microsoft.com/office/drawing/2014/main" id="{578C9652-6C28-EED2-B077-9AE875F70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808" y="3487340"/>
            <a:ext cx="4729350" cy="315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Legyél te is újságíró! | MobileGeeks">
            <a:extLst>
              <a:ext uri="{FF2B5EF4-FFF2-40B4-BE49-F238E27FC236}">
                <a16:creationId xmlns:a16="http://schemas.microsoft.com/office/drawing/2014/main" id="{3F75718F-E844-A531-C3B9-85ED8A7F2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2" y="1821656"/>
            <a:ext cx="3886122" cy="258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E4FE2702-B600-10E0-F0A8-F2D264B01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724" y="4591489"/>
            <a:ext cx="1639221" cy="205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3AB17D0C-F6AC-ED6B-7EEA-E95BC6B0D3CF}"/>
              </a:ext>
            </a:extLst>
          </p:cNvPr>
          <p:cNvSpPr txBox="1"/>
          <p:nvPr/>
        </p:nvSpPr>
        <p:spPr>
          <a:xfrm>
            <a:off x="8672513" y="1821656"/>
            <a:ext cx="3332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Avenir Next" panose="020B0503020202020204" pitchFamily="34" charset="0"/>
              </a:rPr>
              <a:t>Kik, mit hogyan?</a:t>
            </a:r>
          </a:p>
        </p:txBody>
      </p:sp>
    </p:spTree>
    <p:extLst>
      <p:ext uri="{BB962C8B-B14F-4D97-AF65-F5344CB8AC3E}">
        <p14:creationId xmlns:p14="http://schemas.microsoft.com/office/powerpoint/2010/main" val="30927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C12252D-B87A-6C2F-0D73-C7783BEA9811}"/>
              </a:ext>
            </a:extLst>
          </p:cNvPr>
          <p:cNvSpPr txBox="1"/>
          <p:nvPr/>
        </p:nvSpPr>
        <p:spPr>
          <a:xfrm>
            <a:off x="8128457" y="1882358"/>
            <a:ext cx="37122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u-HU" sz="2800" dirty="0">
                <a:latin typeface="Avenir Next" panose="020B0503020202020204" pitchFamily="34" charset="0"/>
              </a:rPr>
              <a:t>Érdeklődési kör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2800" dirty="0">
                <a:latin typeface="Avenir Next" panose="020B0503020202020204" pitchFamily="34" charset="0"/>
              </a:rPr>
              <a:t>Hozzáférhető források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2800" dirty="0">
                <a:latin typeface="Avenir Next" panose="020B0503020202020204" pitchFamily="34" charset="0"/>
              </a:rPr>
              <a:t>Kezelhető források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2800" dirty="0">
                <a:latin typeface="Avenir Next" panose="020B0503020202020204" pitchFamily="34" charset="0"/>
              </a:rPr>
              <a:t>Kutatási módszerek és felkészültség</a:t>
            </a:r>
          </a:p>
        </p:txBody>
      </p:sp>
      <p:sp>
        <p:nvSpPr>
          <p:cNvPr id="6" name="AutoShape 4" descr="868 ilustraciones de stock de Interés humano | Depositphotos®">
            <a:extLst>
              <a:ext uri="{FF2B5EF4-FFF2-40B4-BE49-F238E27FC236}">
                <a16:creationId xmlns:a16="http://schemas.microsoft.com/office/drawing/2014/main" id="{F901F122-8CB2-FDF2-7807-B3918BAFAC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8" name="AutoShape 8" descr="868 ilustraciones de stock de Interés humano | Depositphotos®">
            <a:extLst>
              <a:ext uri="{FF2B5EF4-FFF2-40B4-BE49-F238E27FC236}">
                <a16:creationId xmlns:a16="http://schemas.microsoft.com/office/drawing/2014/main" id="{67009332-0511-7AE3-6F82-C52F23231C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1276" name="Picture 12" descr="Hombre pensando con signo de interrogación — Vector de stock">
            <a:extLst>
              <a:ext uri="{FF2B5EF4-FFF2-40B4-BE49-F238E27FC236}">
                <a16:creationId xmlns:a16="http://schemas.microsoft.com/office/drawing/2014/main" id="{676FEBE7-0BE4-F091-1F74-AA91B05E3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877" y="1821656"/>
            <a:ext cx="2746965" cy="272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Levéltár Archives – kultúra.hu">
            <a:extLst>
              <a:ext uri="{FF2B5EF4-FFF2-40B4-BE49-F238E27FC236}">
                <a16:creationId xmlns:a16="http://schemas.microsoft.com/office/drawing/2014/main" id="{E45DDF0F-FD8D-301A-B46C-BB4E01B92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583" y="4760893"/>
            <a:ext cx="3356434" cy="188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módszertan | E-learning mindenkinek">
            <a:extLst>
              <a:ext uri="{FF2B5EF4-FFF2-40B4-BE49-F238E27FC236}">
                <a16:creationId xmlns:a16="http://schemas.microsoft.com/office/drawing/2014/main" id="{580897BB-D4B0-91C7-0F48-D2C381DE1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921" y="4613424"/>
            <a:ext cx="2957783" cy="203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022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C12252D-B87A-6C2F-0D73-C7783BEA9811}"/>
              </a:ext>
            </a:extLst>
          </p:cNvPr>
          <p:cNvSpPr txBox="1"/>
          <p:nvPr/>
        </p:nvSpPr>
        <p:spPr>
          <a:xfrm>
            <a:off x="5943601" y="1882358"/>
            <a:ext cx="58971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Avenir Next" panose="020B0503020202020204" pitchFamily="34" charset="0"/>
              </a:rPr>
              <a:t>Fontos a kiválasztott téma: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Tudományos jelentősége,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Aktualitása,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Gyakorlati haszna,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Eredetisége,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Újszerűsége,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A tudomány fejlődéséhez való hozzájárulása,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Bizonyítás színvonala,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Alkalmazott kutatási módszerek helyénvalósága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</p:txBody>
      </p:sp>
      <p:sp>
        <p:nvSpPr>
          <p:cNvPr id="6" name="AutoShape 4" descr="868 ilustraciones de stock de Interés humano | Depositphotos®">
            <a:extLst>
              <a:ext uri="{FF2B5EF4-FFF2-40B4-BE49-F238E27FC236}">
                <a16:creationId xmlns:a16="http://schemas.microsoft.com/office/drawing/2014/main" id="{F901F122-8CB2-FDF2-7807-B3918BAFAC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8" name="AutoShape 8" descr="868 ilustraciones de stock de Interés humano | Depositphotos®">
            <a:extLst>
              <a:ext uri="{FF2B5EF4-FFF2-40B4-BE49-F238E27FC236}">
                <a16:creationId xmlns:a16="http://schemas.microsoft.com/office/drawing/2014/main" id="{67009332-0511-7AE3-6F82-C52F23231C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168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C12252D-B87A-6C2F-0D73-C7783BEA9811}"/>
              </a:ext>
            </a:extLst>
          </p:cNvPr>
          <p:cNvSpPr txBox="1"/>
          <p:nvPr/>
        </p:nvSpPr>
        <p:spPr>
          <a:xfrm>
            <a:off x="8512272" y="2242572"/>
            <a:ext cx="37122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Avenir Next" panose="020B0503020202020204" pitchFamily="34" charset="0"/>
              </a:rPr>
              <a:t>Alapvető módszerek, megoldások: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 err="1">
                <a:latin typeface="Avenir Next" panose="020B0503020202020204" pitchFamily="34" charset="0"/>
              </a:rPr>
              <a:t>Komparatisztika</a:t>
            </a:r>
            <a:r>
              <a:rPr lang="hu-HU" sz="2400" dirty="0">
                <a:latin typeface="Avenir Next" panose="020B0503020202020204" pitchFamily="34" charset="0"/>
              </a:rPr>
              <a:t> (összehas.)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>
                <a:latin typeface="Avenir Next" panose="020B0503020202020204" pitchFamily="34" charset="0"/>
              </a:rPr>
              <a:t>Recepciótörténet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>
                <a:latin typeface="Avenir Next" panose="020B0503020202020204" pitchFamily="34" charset="0"/>
              </a:rPr>
              <a:t>Viták feldolgozása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 dirty="0">
                <a:latin typeface="Avenir Next" panose="020B0503020202020204" pitchFamily="34" charset="0"/>
              </a:rPr>
              <a:t>Történelem</a:t>
            </a:r>
          </a:p>
        </p:txBody>
      </p:sp>
      <p:sp>
        <p:nvSpPr>
          <p:cNvPr id="6" name="AutoShape 4" descr="868 ilustraciones de stock de Interés humano | Depositphotos®">
            <a:extLst>
              <a:ext uri="{FF2B5EF4-FFF2-40B4-BE49-F238E27FC236}">
                <a16:creationId xmlns:a16="http://schemas.microsoft.com/office/drawing/2014/main" id="{F901F122-8CB2-FDF2-7807-B3918BAFAC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8" name="AutoShape 8" descr="868 ilustraciones de stock de Interés humano | Depositphotos®">
            <a:extLst>
              <a:ext uri="{FF2B5EF4-FFF2-40B4-BE49-F238E27FC236}">
                <a16:creationId xmlns:a16="http://schemas.microsoft.com/office/drawing/2014/main" id="{67009332-0511-7AE3-6F82-C52F23231C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3318" name="Picture 6" descr="Kossuth kontra Széchenyi [21.] - Jegyzettár">
            <a:extLst>
              <a:ext uri="{FF2B5EF4-FFF2-40B4-BE49-F238E27FC236}">
                <a16:creationId xmlns:a16="http://schemas.microsoft.com/office/drawing/2014/main" id="{A5BEC73A-E3EB-1613-DB4E-DE841588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71" y="3432175"/>
            <a:ext cx="4082858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Képzőművészet Magyarországon - Fine Arts in Hungary">
            <a:extLst>
              <a:ext uri="{FF2B5EF4-FFF2-40B4-BE49-F238E27FC236}">
                <a16:creationId xmlns:a16="http://schemas.microsoft.com/office/drawing/2014/main" id="{D8C71419-BEDE-B4B6-9381-497982826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609" y="1874291"/>
            <a:ext cx="2957706" cy="468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Kossuth VS Széchenyi - Avagy ki honnan kezdte? - YouTube">
            <a:extLst>
              <a:ext uri="{FF2B5EF4-FFF2-40B4-BE49-F238E27FC236}">
                <a16:creationId xmlns:a16="http://schemas.microsoft.com/office/drawing/2014/main" id="{6E2C47DD-676F-D4C9-9928-D4181D761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556" y="4137522"/>
            <a:ext cx="4103687" cy="23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Vibráló hétköznapok jellemezték a reformkor világát » Múlt-kor történelmi  magazin » Műhely">
            <a:extLst>
              <a:ext uri="{FF2B5EF4-FFF2-40B4-BE49-F238E27FC236}">
                <a16:creationId xmlns:a16="http://schemas.microsoft.com/office/drawing/2014/main" id="{A24111B5-9AD1-0090-44AF-B642165E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00" y="3147467"/>
            <a:ext cx="3847207" cy="23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34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b="1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66CBAE8-674B-E4BF-639B-6D5A573839B5}"/>
              </a:ext>
            </a:extLst>
          </p:cNvPr>
          <p:cNvSpPr txBox="1"/>
          <p:nvPr/>
        </p:nvSpPr>
        <p:spPr>
          <a:xfrm>
            <a:off x="4459156" y="1821656"/>
            <a:ext cx="757568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latin typeface="Avenir Next" panose="020B0503020202020204" pitchFamily="34" charset="0"/>
              </a:rPr>
              <a:t>Honnan gyűjtsük be az információkat?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Avenir Next" panose="020B0503020202020204" pitchFamily="34" charset="0"/>
              </a:rPr>
              <a:t>Témavezető tudása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Avenir Next" panose="020B0503020202020204" pitchFamily="34" charset="0"/>
              </a:rPr>
              <a:t>Olvasás –» Hogyan?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Avenir Next" panose="020B0503020202020204" pitchFamily="34" charset="0"/>
              </a:rPr>
              <a:t>Digitális eszközrendszerek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Avenir Next" panose="020B0503020202020204" pitchFamily="34" charset="0"/>
              </a:rPr>
              <a:t>Analóg eszközök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Avenir Next" panose="020B0503020202020204" pitchFamily="34" charset="0"/>
              </a:rPr>
              <a:t>Könyvek, szótárak, időszaki kiadványok, lexikonok, enciklopédiák, adattárak (pl.: almanachok, helységleírások)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hu-HU" sz="2800" dirty="0">
              <a:latin typeface="Avenir Next" panose="020B0503020202020204" pitchFamily="34" charset="0"/>
            </a:endParaRPr>
          </a:p>
          <a:p>
            <a:pPr marL="1257300" lvl="2" indent="-342900">
              <a:buFont typeface="+mj-lt"/>
              <a:buAutoNum type="arabicPeriod"/>
            </a:pPr>
            <a:endParaRPr lang="hu-HU" sz="2000" dirty="0">
              <a:latin typeface="Avenir Next" panose="020B050302020202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endParaRPr lang="hu-HU" sz="2000" dirty="0">
              <a:latin typeface="Avenir Next" panose="020B050302020202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endParaRPr lang="hu-HU" sz="20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19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b="1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036BC7D-DBF6-0DBA-1B39-693BCF5551A6}"/>
              </a:ext>
            </a:extLst>
          </p:cNvPr>
          <p:cNvSpPr txBox="1"/>
          <p:nvPr/>
        </p:nvSpPr>
        <p:spPr>
          <a:xfrm>
            <a:off x="4614861" y="1821656"/>
            <a:ext cx="741997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Avenir Next" panose="020B0503020202020204" pitchFamily="34" charset="0"/>
              </a:rPr>
              <a:t>Tudományos módszertan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Segítségünkre van a különböző </a:t>
            </a:r>
            <a:r>
              <a:rPr lang="hu-HU" sz="2000" u="sng" dirty="0">
                <a:latin typeface="Avenir Next" panose="020B0503020202020204" pitchFamily="34" charset="0"/>
              </a:rPr>
              <a:t>forráscsoportok</a:t>
            </a:r>
            <a:r>
              <a:rPr lang="hu-HU" sz="2000" dirty="0">
                <a:latin typeface="Avenir Next" panose="020B0503020202020204" pitchFamily="34" charset="0"/>
              </a:rPr>
              <a:t> (materiális, írott, szóbeli, ikonográfiai) „megszólaltatásában”.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Módszerek: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Kvantitatív kutatás</a:t>
            </a:r>
            <a:r>
              <a:rPr lang="hu-HU" sz="2000" dirty="0">
                <a:latin typeface="Avenir Next" panose="020B0503020202020204" pitchFamily="34" charset="0"/>
              </a:rPr>
              <a:t>: alapvetően számszerűsíthető, statisztikai szempontú eredményekre vezet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Eszközei: statisztikai adatgyűjtés, mintavétel,  kérdőíves vizsgálat, statisztikai elemző technikák)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Kvalitatív kutatás</a:t>
            </a:r>
            <a:r>
              <a:rPr lang="hu-HU" sz="2000" dirty="0">
                <a:latin typeface="Avenir Next" panose="020B0503020202020204" pitchFamily="34" charset="0"/>
              </a:rPr>
              <a:t>: problémákat vizsgál, társadalmi jelenségeket vagy törtneti eseményeket ír le, elemez vagy értelmez.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Eszközei: szövegértelmezés, forrásfeltárás, dokumentumelemzés, résztvevő megfigyelés, interjú, kísérlet, felmérés, terepkutatás, tartalomelemzés, esettanulmány, összehasonlító elemzés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000" dirty="0"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sz="2000" b="1" dirty="0">
              <a:latin typeface="Avenir Next" panose="020B0503020202020204" pitchFamily="34" charset="0"/>
            </a:endParaRP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5007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b="1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036BC7D-DBF6-0DBA-1B39-693BCF5551A6}"/>
              </a:ext>
            </a:extLst>
          </p:cNvPr>
          <p:cNvSpPr txBox="1"/>
          <p:nvPr/>
        </p:nvSpPr>
        <p:spPr>
          <a:xfrm>
            <a:off x="4614861" y="1821656"/>
            <a:ext cx="74199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Avenir Next" panose="020B0503020202020204" pitchFamily="34" charset="0"/>
              </a:rPr>
              <a:t>Tudományos módszertan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Segítségünkre van a különböző </a:t>
            </a:r>
            <a:r>
              <a:rPr lang="hu-HU" sz="2000" u="sng" dirty="0">
                <a:latin typeface="Avenir Next" panose="020B0503020202020204" pitchFamily="34" charset="0"/>
              </a:rPr>
              <a:t>forráscsoportok</a:t>
            </a:r>
            <a:r>
              <a:rPr lang="hu-HU" sz="2000" dirty="0">
                <a:latin typeface="Avenir Next" panose="020B0503020202020204" pitchFamily="34" charset="0"/>
              </a:rPr>
              <a:t> (materiális, írott, szóbeli, ikonográfiai) „megszólaltatásában”.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Módszerek: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Induktív gondolkodásmód:</a:t>
            </a:r>
            <a:r>
              <a:rPr lang="hu-HU" sz="2000" dirty="0">
                <a:latin typeface="Avenir Next" panose="020B0503020202020204" pitchFamily="34" charset="0"/>
              </a:rPr>
              <a:t> az egyeditől, a sajátostól halad az általános felé (tények alapján elméletalkotás)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Deduktív gondolkodásmód</a:t>
            </a:r>
            <a:r>
              <a:rPr lang="hu-HU" sz="2000" dirty="0">
                <a:latin typeface="Avenir Next" panose="020B0503020202020204" pitchFamily="34" charset="0"/>
              </a:rPr>
              <a:t>: Általánostól halad az egyedi felé (egy elméletet, hipotézist ellenőrzünk a tények szintjén)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b="1" dirty="0">
                <a:latin typeface="Avenir Next" panose="020B0503020202020204" pitchFamily="34" charset="0"/>
              </a:rPr>
              <a:t>Adatbányászat</a:t>
            </a:r>
            <a:r>
              <a:rPr lang="hu-HU" sz="2000" dirty="0">
                <a:latin typeface="Avenir Next" panose="020B0503020202020204" pitchFamily="34" charset="0"/>
              </a:rPr>
              <a:t> (</a:t>
            </a:r>
            <a:r>
              <a:rPr lang="hu-HU" sz="2000" dirty="0" err="1">
                <a:latin typeface="Avenir Next" panose="020B0503020202020204" pitchFamily="34" charset="0"/>
              </a:rPr>
              <a:t>database</a:t>
            </a:r>
            <a:r>
              <a:rPr lang="hu-HU" sz="2000" dirty="0">
                <a:latin typeface="Avenir Next" panose="020B0503020202020204" pitchFamily="34" charset="0"/>
              </a:rPr>
              <a:t> mining); </a:t>
            </a:r>
            <a:r>
              <a:rPr lang="hu-HU" sz="2000" b="1" dirty="0">
                <a:latin typeface="Avenir Next" panose="020B0503020202020204" pitchFamily="34" charset="0"/>
              </a:rPr>
              <a:t>lányjegyzetbányászat</a:t>
            </a:r>
            <a:r>
              <a:rPr lang="hu-HU" sz="2000" dirty="0">
                <a:latin typeface="Avenir Next" panose="020B0503020202020204" pitchFamily="34" charset="0"/>
              </a:rPr>
              <a:t> (</a:t>
            </a:r>
            <a:r>
              <a:rPr lang="hu-HU" sz="2000" dirty="0" err="1">
                <a:latin typeface="Avenir Next" panose="020B0503020202020204" pitchFamily="34" charset="0"/>
              </a:rPr>
              <a:t>footnotemining</a:t>
            </a:r>
            <a:r>
              <a:rPr lang="hu-HU" sz="2000" dirty="0">
                <a:latin typeface="Avenir Next" panose="020B0503020202020204" pitchFamily="34" charset="0"/>
              </a:rPr>
              <a:t>)</a:t>
            </a: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52855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DADE9C8-7AEB-0543-2B3B-48104DCE22CD}"/>
              </a:ext>
            </a:extLst>
          </p:cNvPr>
          <p:cNvSpPr txBox="1"/>
          <p:nvPr/>
        </p:nvSpPr>
        <p:spPr>
          <a:xfrm>
            <a:off x="4355025" y="1690688"/>
            <a:ext cx="783697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Avenir Next" panose="020B0503020202020204" pitchFamily="34" charset="0"/>
              </a:rPr>
              <a:t>Mi a tudományos írás lényege?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Felvázoljuk a téma jelentőségét és érdekességét, hipotéziseket állítunk fel, továbbá – lehetőleg hiánytalanul – átadjuk amire a kutatás alatt jutottunk.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Konzultáció</a:t>
            </a:r>
            <a:r>
              <a:rPr lang="hu-HU" sz="2400" dirty="0">
                <a:latin typeface="Avenir Next" panose="020B0503020202020204" pitchFamily="34" charset="0"/>
              </a:rPr>
              <a:t> (miről, hogyan stb.),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Praktikus tevékenység</a:t>
            </a:r>
            <a:r>
              <a:rPr lang="hu-HU" sz="2400" dirty="0">
                <a:latin typeface="Avenir Next" panose="020B050302020202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Sajátos fázisok </a:t>
            </a:r>
            <a:r>
              <a:rPr lang="hu-HU" sz="2400" dirty="0">
                <a:latin typeface="Avenir Next" panose="020B0503020202020204" pitchFamily="34" charset="0"/>
              </a:rPr>
              <a:t>[téma megtalálása, kutatási vázlat, részek megírása, kézirat befejezése, átnézése (esetleg újraírása), kész kézirat strukturálása, hivatkozási és bibliográfiai részek ellenőrzése, bírálat hatására az egész újragondolása és hibák kijavítása]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Szövegkohézió</a:t>
            </a:r>
            <a:r>
              <a:rPr lang="hu-HU" sz="2400" dirty="0">
                <a:latin typeface="Avenir Next" panose="020B0503020202020204" pitchFamily="34" charset="0"/>
              </a:rPr>
              <a:t> (belső rend, hangsúlyok megteremtése)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endParaRPr lang="hu-HU" sz="24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786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b="1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214C9DC-979C-8F6E-043C-501AEE90AC4B}"/>
              </a:ext>
            </a:extLst>
          </p:cNvPr>
          <p:cNvSpPr txBox="1"/>
          <p:nvPr/>
        </p:nvSpPr>
        <p:spPr>
          <a:xfrm>
            <a:off x="4897464" y="1952786"/>
            <a:ext cx="729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Avenir Next" panose="020B0503020202020204" pitchFamily="34" charset="0"/>
              </a:rPr>
              <a:t>4 alapvető írásmód: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Avenir Next" panose="020B0503020202020204" pitchFamily="34" charset="0"/>
              </a:rPr>
              <a:t>Leíró</a:t>
            </a:r>
            <a:r>
              <a:rPr lang="hu-HU" dirty="0">
                <a:latin typeface="Avenir Next" panose="020B0503020202020204" pitchFamily="34" charset="0"/>
              </a:rPr>
              <a:t> (</a:t>
            </a:r>
            <a:r>
              <a:rPr lang="hu-HU" dirty="0" err="1">
                <a:latin typeface="Avenir Next" panose="020B0503020202020204" pitchFamily="34" charset="0"/>
              </a:rPr>
              <a:t>descriptive</a:t>
            </a:r>
            <a:r>
              <a:rPr lang="hu-HU" dirty="0">
                <a:latin typeface="Avenir Next" panose="020B0503020202020204" pitchFamily="34" charset="0"/>
              </a:rPr>
              <a:t>) pl. történészek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Avenir Next" panose="020B0503020202020204" pitchFamily="34" charset="0"/>
              </a:rPr>
              <a:t>Analitikus</a:t>
            </a:r>
            <a:r>
              <a:rPr lang="hu-HU" dirty="0">
                <a:latin typeface="Avenir Next" panose="020B0503020202020204" pitchFamily="34" charset="0"/>
              </a:rPr>
              <a:t> (</a:t>
            </a:r>
            <a:r>
              <a:rPr lang="hu-HU" dirty="0" err="1">
                <a:latin typeface="Avenir Next" panose="020B0503020202020204" pitchFamily="34" charset="0"/>
              </a:rPr>
              <a:t>analytic</a:t>
            </a:r>
            <a:r>
              <a:rPr lang="hu-HU" dirty="0">
                <a:latin typeface="Avenir Next" panose="020B0503020202020204" pitchFamily="34" charset="0"/>
              </a:rPr>
              <a:t>) pl. Szociológusok, elemző történészek, filozófusok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Avenir Next" panose="020B0503020202020204" pitchFamily="34" charset="0"/>
              </a:rPr>
              <a:t>Érvelő-értékelő</a:t>
            </a:r>
            <a:r>
              <a:rPr lang="hu-HU" dirty="0">
                <a:latin typeface="Avenir Next" panose="020B0503020202020204" pitchFamily="34" charset="0"/>
              </a:rPr>
              <a:t> (</a:t>
            </a:r>
            <a:r>
              <a:rPr lang="hu-HU" dirty="0" err="1">
                <a:latin typeface="Avenir Next" panose="020B0503020202020204" pitchFamily="34" charset="0"/>
              </a:rPr>
              <a:t>argumentatíve</a:t>
            </a:r>
            <a:r>
              <a:rPr lang="hu-HU" dirty="0">
                <a:latin typeface="Avenir Next" panose="020B0503020202020204" pitchFamily="34" charset="0"/>
              </a:rPr>
              <a:t>) pl. Filozófusok ,közgazászok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Avenir Next" panose="020B0503020202020204" pitchFamily="34" charset="0"/>
              </a:rPr>
              <a:t>Vegyes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3777C4D-1782-EF75-20A4-9A31CDB9FC9C}"/>
              </a:ext>
            </a:extLst>
          </p:cNvPr>
          <p:cNvSpPr txBox="1"/>
          <p:nvPr/>
        </p:nvSpPr>
        <p:spPr>
          <a:xfrm>
            <a:off x="4897464" y="3969210"/>
            <a:ext cx="67389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Avenir Next" panose="020B0503020202020204" pitchFamily="34" charset="0"/>
              </a:rPr>
              <a:t>A jó szöveg ismérvei: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Közérthetőség és stílus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Nyelvhelyesség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Kohézió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Megbízhatóság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Eredetiség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Személyesség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Jogi kérdések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Avenir Next" panose="020B0503020202020204" pitchFamily="34" charset="0"/>
              </a:rPr>
              <a:t>Politikai és ideológiai kérdések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00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b="1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A846D82-C5E9-13D5-41EA-BE21644FA155}"/>
              </a:ext>
            </a:extLst>
          </p:cNvPr>
          <p:cNvSpPr txBox="1"/>
          <p:nvPr/>
        </p:nvSpPr>
        <p:spPr>
          <a:xfrm>
            <a:off x="4370522" y="1821656"/>
            <a:ext cx="766431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Avenir Next" panose="020B0503020202020204" pitchFamily="34" charset="0"/>
              </a:rPr>
              <a:t>Érvelés (argumentáció) = premisszák + konklúzió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A premisszáknak azokat az állításokat nevezzük, amelyek alátámasztják a konklúziót, ami a következtetés eredménye. (Itt válik el a tudományos írás más írásmódoktól pl. Szépirodalom)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Jellemzői</a:t>
            </a:r>
            <a:r>
              <a:rPr lang="hu-HU" sz="2400" dirty="0">
                <a:latin typeface="Avenir Next" panose="020B0503020202020204" pitchFamily="34" charset="0"/>
              </a:rPr>
              <a:t>: Releváns, koherens, racionális, rendszerezett, ellenőrizhető, objektivitásra törekvő, érveken/ bizonyítékokon alapul, eredményei nyilvánosan hozzáférhető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85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b="1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A846D82-C5E9-13D5-41EA-BE21644FA155}"/>
              </a:ext>
            </a:extLst>
          </p:cNvPr>
          <p:cNvSpPr txBox="1"/>
          <p:nvPr/>
        </p:nvSpPr>
        <p:spPr>
          <a:xfrm>
            <a:off x="4370522" y="1821656"/>
            <a:ext cx="766431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Avenir Next" panose="020B0503020202020204" pitchFamily="34" charset="0"/>
              </a:rPr>
              <a:t>Érvelés (argumentáció) = premisszák + konklúzió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Nincs általános szabály a jó érvelésre, azt tudjuk mi a nem jó: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Mellébeszélés (irreleváns a témára nézve)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Homályosság (zavaros, nem definitív)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Tautológia (ismétlés)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Kétértelműség (egy fogalomnak több jelentés)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Sulykolás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Szavakon való lovaglás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Szalmabábcséplés (vitapartner véleményének eltúlzása)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Árnyékbokszolás (mi magunk sem osztjuk)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Tekintélyre hivatkozás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Nagy számra való hivatkozás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>
                <a:latin typeface="Avenir Next" panose="020B0503020202020204" pitchFamily="34" charset="0"/>
              </a:rPr>
              <a:t>Vágyvezérelt</a:t>
            </a:r>
            <a:r>
              <a:rPr lang="hu-HU" dirty="0">
                <a:latin typeface="Avenir Next" panose="020B0503020202020204" pitchFamily="34" charset="0"/>
              </a:rPr>
              <a:t> gondolkodás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Megbélyegzés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Demagógia és manipulálás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latin typeface="Avenir Next" panose="020B0503020202020204" pitchFamily="34" charset="0"/>
              </a:rPr>
              <a:t>Csuszka érv stb.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259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b="1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III. Bibliográfia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8D9B3C3-F09C-354B-6404-DB1CC9A8BD0A}"/>
              </a:ext>
            </a:extLst>
          </p:cNvPr>
          <p:cNvSpPr txBox="1"/>
          <p:nvPr/>
        </p:nvSpPr>
        <p:spPr>
          <a:xfrm>
            <a:off x="5005953" y="2061275"/>
            <a:ext cx="68347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Bevezetés/ Előszó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Célok meghatározása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Historiográfiai bevezetés vagy szakirodalmi áttekintés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Metodológiai bevezetés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Főszöveg fejezetei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Összegzés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venir Next" panose="020B0503020202020204" pitchFamily="34" charset="0"/>
              </a:rPr>
              <a:t>Kiegészítések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Függelék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Statisztikai táblázatok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Kiegészítő ábrák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Avenir Next" panose="020B0503020202020204" pitchFamily="34" charset="0"/>
              </a:rPr>
              <a:t>Bibliográfia</a:t>
            </a:r>
          </a:p>
          <a:p>
            <a:pPr marL="800100" lvl="1" indent="-342900">
              <a:buAutoNum type="arabicParenR"/>
            </a:pPr>
            <a:endParaRPr lang="hu-HU" sz="24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483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sz="4400" b="1" dirty="0">
                <a:highlight>
                  <a:srgbClr val="FFFF00"/>
                </a:highlight>
                <a:latin typeface="Avenir Next" panose="020B0503020202020204" pitchFamily="34" charset="0"/>
              </a:rPr>
              <a:t>A tudományos írás alapjai</a:t>
            </a:r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1" y="1821656"/>
            <a:ext cx="4457701" cy="4905375"/>
          </a:xfrm>
        </p:spPr>
        <p:txBody>
          <a:bodyPr>
            <a:normAutofit lnSpcReduction="10000"/>
          </a:bodyPr>
          <a:lstStyle/>
          <a:p>
            <a:r>
              <a:rPr lang="hu-HU" sz="3200" dirty="0">
                <a:latin typeface="Avenir Next" panose="020B0503020202020204" pitchFamily="34" charset="0"/>
              </a:rPr>
              <a:t>I. Követelmények</a:t>
            </a:r>
          </a:p>
          <a:p>
            <a:r>
              <a:rPr lang="hu-HU" sz="3200" dirty="0">
                <a:latin typeface="Avenir Next" panose="020B0503020202020204" pitchFamily="34" charset="0"/>
              </a:rPr>
              <a:t>II. Tudományos írás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téma kiválasztása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Kutatás és anyaggyűjtés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Információgyűjtés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Kutatási módszerek</a:t>
            </a:r>
          </a:p>
          <a:p>
            <a:pPr lvl="1"/>
            <a:r>
              <a:rPr lang="hu-HU" sz="2800" dirty="0">
                <a:latin typeface="Avenir Next" panose="020B0503020202020204" pitchFamily="34" charset="0"/>
              </a:rPr>
              <a:t>A szöveg megírása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Érvelés</a:t>
            </a:r>
          </a:p>
          <a:p>
            <a:pPr lvl="2"/>
            <a:r>
              <a:rPr lang="hu-HU" sz="2400" dirty="0">
                <a:latin typeface="Avenir Next" panose="020B0503020202020204" pitchFamily="34" charset="0"/>
              </a:rPr>
              <a:t>Szerkesztés</a:t>
            </a:r>
          </a:p>
          <a:p>
            <a:r>
              <a:rPr lang="hu-HU" sz="3200" b="1" dirty="0">
                <a:latin typeface="Avenir Next" panose="020B0503020202020204" pitchFamily="34" charset="0"/>
              </a:rPr>
              <a:t>III. Bibliográfia</a:t>
            </a:r>
          </a:p>
        </p:txBody>
      </p:sp>
    </p:spTree>
    <p:extLst>
      <p:ext uri="{BB962C8B-B14F-4D97-AF65-F5344CB8AC3E}">
        <p14:creationId xmlns:p14="http://schemas.microsoft.com/office/powerpoint/2010/main" val="4071021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önyvajánló: a legjobb könyvsorozatok, ha sok lett az időd! - Utószó">
            <a:extLst>
              <a:ext uri="{FF2B5EF4-FFF2-40B4-BE49-F238E27FC236}">
                <a16:creationId xmlns:a16="http://schemas.microsoft.com/office/drawing/2014/main" id="{52122B3F-4302-0912-BAFC-06F876C5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03B5634-25A0-A088-3917-7633C2E0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hu-HU" dirty="0">
              <a:highlight>
                <a:srgbClr val="FFFF00"/>
              </a:highlight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C1AA0F-344C-BEF5-5277-F797B394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743200"/>
            <a:ext cx="12191999" cy="50997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b="1" dirty="0">
                <a:latin typeface="Avenir Next" panose="020B0503020202020204" pitchFamily="34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4228656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1056</Words>
  <Application>Microsoft Macintosh PowerPoint</Application>
  <PresentationFormat>Szélesvásznú</PresentationFormat>
  <Paragraphs>277</Paragraphs>
  <Slides>17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2" baseType="lpstr">
      <vt:lpstr>Arial</vt:lpstr>
      <vt:lpstr>Avenir Next</vt:lpstr>
      <vt:lpstr>Calibri</vt:lpstr>
      <vt:lpstr>Calibri Light</vt:lpstr>
      <vt:lpstr>Office-téma</vt:lpstr>
      <vt:lpstr>Mitől lesz egy szöveg szakmai?   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A tudományos írás alapjai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Mitől lesz egy szöveg szakmai?   A tudományos írás alapjai</dc:title>
  <dc:creator>kristóf heil</dc:creator>
  <cp:lastModifiedBy>kristóf heil</cp:lastModifiedBy>
  <cp:revision>12</cp:revision>
  <dcterms:created xsi:type="dcterms:W3CDTF">2022-11-04T20:14:52Z</dcterms:created>
  <dcterms:modified xsi:type="dcterms:W3CDTF">2022-11-05T07:31:55Z</dcterms:modified>
</cp:coreProperties>
</file>