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officeDocument/2006/relationships/officeDocument" Target="ppt/presentation.xml" Id="rId1" /><Relationship Type="http://schemas.openxmlformats.org/officeDocument/2006/relationships/custom-properties" Target="docProps/custom.xml" Id="rId5" /><Relationship Type="http://schemas.openxmlformats.org/officeDocument/2006/relationships/extended-properties" Target="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5" r:id="rId9"/>
    <p:sldId id="263" r:id="rId10"/>
    <p:sldId id="264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9416" autoAdjust="0"/>
  </p:normalViewPr>
  <p:slideViewPr>
    <p:cSldViewPr>
      <p:cViewPr varScale="1">
        <p:scale>
          <a:sx n="138" d="100"/>
          <a:sy n="138" d="100"/>
        </p:scale>
        <p:origin x="120" y="22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49EA2-226E-4E50-8B48-6A874A1DEC2F}" type="datetimeFigureOut">
              <a:rPr lang="en-AU" smtClean="0"/>
              <a:t>4/04/2023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1D280-0087-4025-85DC-7A4BA40396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0002198"/>
      </p:ext>
    </p:extLst>
  </p:cSld>
  <p:clrMapOvr>
    <a:masterClrMapping/>
  </p:clrMapOvr>
</p:sldLayout>
</file>

<file path=ppt/slideLayouts/slideLayout2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1C49EA2-226E-4E50-8B48-6A874A1DEC2F}" type="datetimeFigureOut">
              <a:rPr lang="en-AU" smtClean="0"/>
              <a:pPr/>
              <a:t>4/04/2023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11D280-0087-4025-85DC-7A4BA4039648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8131942"/>
      </p:ext>
    </p:extLst>
  </p:cSld>
  <p:clrMapOvr>
    <a:masterClrMapping/>
  </p:clrMapOvr>
</p:sldLayout>
</file>

<file path=ppt/slideLayouts/slideLayout3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accent6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1C49EA2-226E-4E50-8B48-6A874A1DEC2F}" type="datetimeFigureOut">
              <a:rPr lang="en-AU" smtClean="0"/>
              <a:pPr/>
              <a:t>4/04/2023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11D280-0087-4025-85DC-7A4BA4039648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2523769"/>
      </p:ext>
    </p:extLst>
  </p:cSld>
  <p:clrMapOvr>
    <a:masterClrMapping/>
  </p:clrMapOvr>
</p:sldLayout>
</file>

<file path=ppt/slideLayouts/slideLayout4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500">
                <a:solidFill>
                  <a:schemeClr val="tx1"/>
                </a:solidFill>
              </a:defRPr>
            </a:lvl3pPr>
            <a:lvl4pPr>
              <a:defRPr sz="1350">
                <a:solidFill>
                  <a:schemeClr val="tx1"/>
                </a:solidFill>
              </a:defRPr>
            </a:lvl4pPr>
            <a:lvl5pPr>
              <a:defRPr sz="1350">
                <a:solidFill>
                  <a:schemeClr val="tx1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500">
                <a:solidFill>
                  <a:schemeClr val="tx1"/>
                </a:solidFill>
              </a:defRPr>
            </a:lvl3pPr>
            <a:lvl4pPr>
              <a:defRPr sz="1350">
                <a:solidFill>
                  <a:schemeClr val="tx1"/>
                </a:solidFill>
              </a:defRPr>
            </a:lvl4pPr>
            <a:lvl5pPr>
              <a:defRPr sz="1350">
                <a:solidFill>
                  <a:schemeClr val="tx1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1C49EA2-226E-4E50-8B48-6A874A1DEC2F}" type="datetimeFigureOut">
              <a:rPr lang="en-AU" smtClean="0"/>
              <a:pPr/>
              <a:t>4/04/2023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11D280-0087-4025-85DC-7A4BA4039648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6971277"/>
      </p:ext>
    </p:extLst>
  </p:cSld>
  <p:clrMapOvr>
    <a:masterClrMapping/>
  </p:clrMapOvr>
</p:sldLayout>
</file>

<file path=ppt/slideLayouts/slideLayout5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500">
                <a:solidFill>
                  <a:schemeClr val="tx1"/>
                </a:solidFill>
              </a:defRPr>
            </a:lvl2pPr>
            <a:lvl3pPr>
              <a:defRPr sz="135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500">
                <a:solidFill>
                  <a:schemeClr val="tx1"/>
                </a:solidFill>
              </a:defRPr>
            </a:lvl2pPr>
            <a:lvl3pPr>
              <a:defRPr sz="135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1C49EA2-226E-4E50-8B48-6A874A1DEC2F}" type="datetimeFigureOut">
              <a:rPr lang="en-AU" smtClean="0"/>
              <a:pPr/>
              <a:t>4/04/2023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11D280-0087-4025-85DC-7A4BA4039648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0413074"/>
      </p:ext>
    </p:extLst>
  </p:cSld>
  <p:clrMapOvr>
    <a:masterClrMapping/>
  </p:clrMapOvr>
</p:sldLayout>
</file>

<file path=ppt/slideLayouts/slideLayout6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1C49EA2-226E-4E50-8B48-6A874A1DEC2F}" type="datetimeFigureOut">
              <a:rPr lang="en-AU" smtClean="0"/>
              <a:pPr/>
              <a:t>4/04/2023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11D280-0087-4025-85DC-7A4BA4039648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0707623"/>
      </p:ext>
    </p:extLst>
  </p:cSld>
  <p:clrMapOvr>
    <a:masterClrMapping/>
  </p:clrMapOvr>
</p:sldLayout>
</file>

<file path=ppt/slideLayouts/slideLayout7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49EA2-226E-4E50-8B48-6A874A1DEC2F}" type="datetimeFigureOut">
              <a:rPr lang="en-AU" smtClean="0"/>
              <a:t>4/04/2023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1D280-0087-4025-85DC-7A4BA40396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5081215"/>
      </p:ext>
    </p:extLst>
  </p:cSld>
  <p:clrMapOvr>
    <a:masterClrMapping/>
  </p:clrMapOvr>
</p:sldLayout>
</file>

<file path=ppt/slideLayouts/slideLayout8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49EA2-226E-4E50-8B48-6A874A1DEC2F}" type="datetimeFigureOut">
              <a:rPr lang="en-AU" smtClean="0"/>
              <a:t>4/04/2023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1D280-0087-4025-85DC-7A4BA40396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4124753"/>
      </p:ext>
    </p:extLst>
  </p:cSld>
  <p:clrMapOvr>
    <a:masterClrMapping/>
  </p:clrMapOvr>
</p:sldLayout>
</file>

<file path=ppt/slideLayouts/slideLayout9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49EA2-226E-4E50-8B48-6A874A1DEC2F}" type="datetimeFigureOut">
              <a:rPr lang="en-AU" smtClean="0"/>
              <a:t>4/04/2023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1D280-0087-4025-85DC-7A4BA40396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2854011"/>
      </p:ext>
    </p:extLst>
  </p:cSld>
  <p:clrMapOvr>
    <a:masterClrMapping/>
  </p:clrMapOvr>
</p:sldLayout>
</file>

<file path=ppt/slideLayouts/slideLayout10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49EA2-226E-4E50-8B48-6A874A1DEC2F}" type="datetimeFigureOut">
              <a:rPr lang="en-AU" smtClean="0"/>
              <a:t>4/04/2023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1D280-0087-4025-85DC-7A4BA40396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2225864"/>
      </p:ext>
    </p:extLst>
  </p:cSld>
  <p:clrMapOvr>
    <a:masterClrMapping/>
  </p:clrMapOvr>
</p:sldLayout>
</file>

<file path=ppt/slideLayouts/slideLayout11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49EA2-226E-4E50-8B48-6A874A1DEC2F}" type="datetimeFigureOut">
              <a:rPr lang="en-AU" smtClean="0"/>
              <a:t>4/04/2023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1D280-0087-4025-85DC-7A4BA40396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7973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1C49EA2-226E-4E50-8B48-6A874A1DEC2F}" type="datetimeFigureOut">
              <a:rPr lang="en-AU" smtClean="0"/>
              <a:pPr/>
              <a:t>4/04/2023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B511D280-0087-4025-85DC-7A4BA4039648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186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Szerződésszerkesztés </a:t>
            </a:r>
            <a:r>
              <a:rPr lang="hu-HU" dirty="0" err="1"/>
              <a:t>versenyjogi</a:t>
            </a:r>
            <a:r>
              <a:rPr lang="hu-HU" dirty="0"/>
              <a:t> szempontból</a:t>
            </a:r>
          </a:p>
        </p:txBody>
      </p:sp>
      <p:sp>
        <p:nvSpPr>
          <p:cNvPr id="3" name="Subtitle 2" descr="" title="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dr. Simon Tamás </a:t>
            </a:r>
            <a:r>
              <a:rPr lang="hu-HU" dirty="0" err="1"/>
              <a:t>LL.M</a:t>
            </a:r>
            <a:r>
              <a:rPr lang="hu-HU" dirty="0"/>
              <a:t>.</a:t>
            </a:r>
          </a:p>
          <a:p>
            <a:r>
              <a:rPr lang="hu-HU" dirty="0"/>
              <a:t>2023.04.04.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37438065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B881F595-6426-4739-BF1F-49B1B43AB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Bevezetés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FDD5DEBC-DC3C-4FC1-856A-CE7F3EA7C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Versenyjog elhelyezése</a:t>
            </a:r>
          </a:p>
          <a:p>
            <a:r>
              <a:rPr lang="hu-HU" dirty="0"/>
              <a:t>Horizontális versenytilalmi példák</a:t>
            </a:r>
          </a:p>
          <a:p>
            <a:r>
              <a:rPr lang="hu-HU" dirty="0"/>
              <a:t>Vertikális viszonyok példái</a:t>
            </a:r>
          </a:p>
          <a:p>
            <a:pPr lvl="1"/>
            <a:r>
              <a:rPr lang="hu-HU" dirty="0"/>
              <a:t>Itt mindig úgy kell érteni, hogy a szállító és a kereskedő piaci részesedése 30% alatt van.</a:t>
            </a:r>
          </a:p>
        </p:txBody>
      </p:sp>
    </p:spTree>
    <p:extLst>
      <p:ext uri="{BB962C8B-B14F-4D97-AF65-F5344CB8AC3E}">
        <p14:creationId xmlns:p14="http://schemas.microsoft.com/office/powerpoint/2010/main" val="1436992345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D59DEB52-1031-46B4-823B-B5B6467DF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Versenytilalmi kikötések I.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B3FFD7B9-9E84-42BF-8C20-183C62CAC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Szerződés A cég és B cég között</a:t>
            </a:r>
          </a:p>
          <a:p>
            <a:r>
              <a:rPr lang="hu-HU" dirty="0"/>
              <a:t>Megállapodnak, hogy X ideig nem fogják magukhoz átcsábítani egymás munkavállalóit (aktív/passzív no-</a:t>
            </a:r>
            <a:r>
              <a:rPr lang="hu-HU" dirty="0" err="1"/>
              <a:t>poach</a:t>
            </a:r>
            <a:r>
              <a:rPr lang="hu-HU" dirty="0"/>
              <a:t>)</a:t>
            </a:r>
          </a:p>
          <a:p>
            <a:r>
              <a:rPr lang="hu-HU" dirty="0"/>
              <a:t>Ez kartell?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99078730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712335D6-F169-443E-AF43-E00BEED55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Versenytilalmi kikötések I.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B9CE445C-67CF-4A38-A23B-AC1D7FBB2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 err="1"/>
              <a:t>Naked</a:t>
            </a:r>
            <a:r>
              <a:rPr lang="hu-HU" dirty="0"/>
              <a:t> no-</a:t>
            </a:r>
            <a:r>
              <a:rPr lang="hu-HU" dirty="0" err="1"/>
              <a:t>poach</a:t>
            </a:r>
            <a:r>
              <a:rPr lang="hu-HU" dirty="0"/>
              <a:t> </a:t>
            </a:r>
            <a:r>
              <a:rPr lang="hu-HU" dirty="0" err="1"/>
              <a:t>vs</a:t>
            </a:r>
            <a:r>
              <a:rPr lang="hu-HU" dirty="0"/>
              <a:t>. non-</a:t>
            </a:r>
            <a:r>
              <a:rPr lang="hu-HU" dirty="0" err="1"/>
              <a:t>naked</a:t>
            </a:r>
            <a:r>
              <a:rPr lang="hu-HU" dirty="0"/>
              <a:t> no-</a:t>
            </a:r>
            <a:r>
              <a:rPr lang="hu-HU" dirty="0" err="1"/>
              <a:t>poach</a:t>
            </a:r>
            <a:endParaRPr lang="hu-HU" dirty="0"/>
          </a:p>
          <a:p>
            <a:pPr lvl="1"/>
            <a:r>
              <a:rPr lang="hu-HU" dirty="0"/>
              <a:t>önmagukban állnak </a:t>
            </a:r>
            <a:r>
              <a:rPr lang="hu-HU" dirty="0" err="1"/>
              <a:t>vs</a:t>
            </a:r>
            <a:r>
              <a:rPr lang="hu-HU" dirty="0"/>
              <a:t>. jogszerű cél</a:t>
            </a:r>
          </a:p>
          <a:p>
            <a:r>
              <a:rPr lang="hu-HU" dirty="0"/>
              <a:t>GVH: </a:t>
            </a:r>
          </a:p>
          <a:p>
            <a:pPr lvl="1"/>
            <a:r>
              <a:rPr lang="hu-HU" dirty="0"/>
              <a:t>1) van-e a felek közti jogszerű jogviszony, amely valóban szükségessé teszi; és </a:t>
            </a:r>
          </a:p>
          <a:p>
            <a:pPr lvl="1"/>
            <a:r>
              <a:rPr lang="hu-HU" dirty="0"/>
              <a:t>2) a munkavállalók köre nincs-e túl tágan meghatározva (az alapul fekvő üzleti kapcsolatban érintett munkavállalókra kell szűkíteni); és</a:t>
            </a:r>
          </a:p>
          <a:p>
            <a:pPr lvl="1"/>
            <a:r>
              <a:rPr lang="hu-HU" dirty="0"/>
              <a:t>3) időben nem túl tág-e a korlátozás, nem terjeszkedik-e túl az alapul fekvő jogviszonyon (indokolt esetben rövid, pl. 1 éves post-</a:t>
            </a:r>
            <a:r>
              <a:rPr lang="hu-HU" dirty="0" err="1"/>
              <a:t>term</a:t>
            </a:r>
            <a:r>
              <a:rPr lang="hu-HU" dirty="0"/>
              <a:t> átcsábítási tilalom elképzelhető).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2546700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D59DEB52-1031-46B4-823B-B5B6467DF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Versenytilalmi kikötések II.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B3FFD7B9-9E84-42BF-8C20-183C62CAC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Szerződés A cég és B munkaközvetítő között</a:t>
            </a:r>
          </a:p>
          <a:p>
            <a:r>
              <a:rPr lang="hu-HU" dirty="0"/>
              <a:t>Megállapodnak, hogy B által A-hoz kiközvetített munkavállalót B utóbb nem fogja megkeresni másik ajánlattal (aktív/passzív no-</a:t>
            </a:r>
            <a:r>
              <a:rPr lang="hu-HU" dirty="0" err="1"/>
              <a:t>touch</a:t>
            </a:r>
            <a:r>
              <a:rPr lang="hu-HU" dirty="0"/>
              <a:t>)</a:t>
            </a:r>
          </a:p>
          <a:p>
            <a:r>
              <a:rPr lang="hu-HU" dirty="0"/>
              <a:t>Ez kartell?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50425643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D59DEB52-1031-46B4-823B-B5B6467DF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Versenytilalmi kikötések II.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B3FFD7B9-9E84-42BF-8C20-183C62CAC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Nincs egyértelmű iránymutatás</a:t>
            </a:r>
          </a:p>
          <a:p>
            <a:r>
              <a:rPr lang="hu-HU" dirty="0"/>
              <a:t>GVH vonatkozó döntése nem a megbízó-megbízotti viszonyt vizsgálta</a:t>
            </a:r>
          </a:p>
          <a:p>
            <a:r>
              <a:rPr lang="hu-HU" dirty="0"/>
              <a:t>aktív no-</a:t>
            </a:r>
            <a:r>
              <a:rPr lang="hu-HU" dirty="0" err="1"/>
              <a:t>touch</a:t>
            </a:r>
            <a:r>
              <a:rPr lang="hu-HU" dirty="0"/>
              <a:t> korlátozott időre (</a:t>
            </a:r>
            <a:r>
              <a:rPr lang="hu-HU" dirty="0" err="1"/>
              <a:t>max</a:t>
            </a:r>
            <a:r>
              <a:rPr lang="hu-HU" dirty="0"/>
              <a:t> 1 évre vagy a szakmai szokásoknak megfelelő, rövidebb időre, pl. a közvetítőnek kifizetett díjnak megfelelő számú hónap erejéig) indokolt lehet.</a:t>
            </a:r>
          </a:p>
          <a:p>
            <a:r>
              <a:rPr lang="hu-HU" dirty="0"/>
              <a:t>A </a:t>
            </a:r>
            <a:r>
              <a:rPr lang="hu-HU" dirty="0" err="1"/>
              <a:t>versenyjogi</a:t>
            </a:r>
            <a:r>
              <a:rPr lang="hu-HU" dirty="0"/>
              <a:t> kockázat azonban kizárható, ha a megbízó az Mt. szerinti versenytilalmi kikötést alkalmazza.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83605553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FD361CDD-9C75-4EC2-8C37-62040BE01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Vertikális: versenytilalom I.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E13341BB-F963-4D5E-902F-9C77B2D92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Szerződés A szállító és B kiskereskedő között</a:t>
            </a:r>
          </a:p>
          <a:p>
            <a:r>
              <a:rPr lang="hu-HU" dirty="0"/>
              <a:t>B értékesíti A termékeit, de A előírja B-</a:t>
            </a:r>
            <a:r>
              <a:rPr lang="hu-HU" dirty="0" err="1"/>
              <a:t>nek</a:t>
            </a:r>
            <a:r>
              <a:rPr lang="hu-HU" dirty="0"/>
              <a:t>, hogy</a:t>
            </a:r>
          </a:p>
          <a:p>
            <a:pPr lvl="1"/>
            <a:r>
              <a:rPr lang="hu-HU" dirty="0"/>
              <a:t>minden termékét A-</a:t>
            </a:r>
            <a:r>
              <a:rPr lang="hu-HU" dirty="0" err="1"/>
              <a:t>tól</a:t>
            </a:r>
            <a:r>
              <a:rPr lang="hu-HU" dirty="0"/>
              <a:t> kell beszereznie,</a:t>
            </a:r>
          </a:p>
          <a:p>
            <a:pPr lvl="1"/>
            <a:r>
              <a:rPr lang="hu-HU" dirty="0"/>
              <a:t>B nem adhat el olyan terméket, amely verseng A termékeivel</a:t>
            </a:r>
          </a:p>
        </p:txBody>
      </p:sp>
    </p:spTree>
    <p:extLst>
      <p:ext uri="{BB962C8B-B14F-4D97-AF65-F5344CB8AC3E}">
        <p14:creationId xmlns:p14="http://schemas.microsoft.com/office/powerpoint/2010/main" val="2994960909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FD361CDD-9C75-4EC2-8C37-62040BE01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Vertikális: árrögzítés I.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E13341BB-F963-4D5E-902F-9C77B2D92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Szerződés A szállító és B kiskereskedő között</a:t>
            </a:r>
          </a:p>
          <a:p>
            <a:r>
              <a:rPr lang="hu-HU" dirty="0"/>
              <a:t>B értékesíti A termékeit, de A előírja B-</a:t>
            </a:r>
            <a:r>
              <a:rPr lang="hu-HU" dirty="0" err="1"/>
              <a:t>nek</a:t>
            </a:r>
            <a:r>
              <a:rPr lang="hu-HU" dirty="0"/>
              <a:t>, hogy azokat</a:t>
            </a:r>
          </a:p>
          <a:p>
            <a:pPr lvl="1"/>
            <a:r>
              <a:rPr lang="hu-HU" dirty="0"/>
              <a:t>minimum mennyiért,</a:t>
            </a:r>
          </a:p>
          <a:p>
            <a:pPr lvl="1"/>
            <a:r>
              <a:rPr lang="hu-HU" dirty="0"/>
              <a:t>pontosan mennyiért,</a:t>
            </a:r>
          </a:p>
          <a:p>
            <a:pPr lvl="1"/>
            <a:r>
              <a:rPr lang="hu-HU" dirty="0"/>
              <a:t>maximum mennyiért adhatja el.</a:t>
            </a:r>
          </a:p>
        </p:txBody>
      </p:sp>
    </p:spTree>
    <p:extLst>
      <p:ext uri="{BB962C8B-B14F-4D97-AF65-F5344CB8AC3E}">
        <p14:creationId xmlns:p14="http://schemas.microsoft.com/office/powerpoint/2010/main" val="1193865593"/>
      </p:ext>
    </p:extLst>
  </p:cSld>
  <p:clrMapOvr>
    <a:masterClrMapping/>
  </p:clrMapOvr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FD361CDD-9C75-4EC2-8C37-62040BE01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Vertikális: árrögzítés II.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E13341BB-F963-4D5E-902F-9C77B2D92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Szerződés A szállító és B kiskereskedő között</a:t>
            </a:r>
          </a:p>
          <a:p>
            <a:r>
              <a:rPr lang="hu-HU" dirty="0"/>
              <a:t>B értékesíti A termékeit, de A előírja B-</a:t>
            </a:r>
            <a:r>
              <a:rPr lang="hu-HU" dirty="0" err="1"/>
              <a:t>nek</a:t>
            </a:r>
            <a:endParaRPr lang="hu-HU" dirty="0"/>
          </a:p>
          <a:p>
            <a:pPr lvl="1"/>
            <a:r>
              <a:rPr lang="hu-HU" dirty="0"/>
              <a:t>az ajánlott fogyasztói árat,</a:t>
            </a:r>
          </a:p>
          <a:p>
            <a:pPr lvl="1"/>
            <a:r>
              <a:rPr lang="hu-HU" dirty="0"/>
              <a:t>az adható kedvezmény legnagyobb mértékét</a:t>
            </a:r>
          </a:p>
          <a:p>
            <a:pPr lvl="1"/>
            <a:r>
              <a:rPr lang="hu-HU" dirty="0"/>
              <a:t>B reklámjaiban alkalmazott minimális árat.</a:t>
            </a:r>
          </a:p>
        </p:txBody>
      </p:sp>
    </p:spTree>
    <p:extLst>
      <p:ext uri="{BB962C8B-B14F-4D97-AF65-F5344CB8AC3E}">
        <p14:creationId xmlns:p14="http://schemas.microsoft.com/office/powerpoint/2010/main" val="167846275"/>
      </p:ext>
    </p:extLst>
  </p:cSld>
  <p:clrMapOvr>
    <a:masterClrMapping/>
  </p:clrMapOvr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FD361CDD-9C75-4EC2-8C37-62040BE01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Vertikális: árrögzítés III.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E13341BB-F963-4D5E-902F-9C77B2D92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Szerződés A szállító és B kiskereskedő között</a:t>
            </a:r>
          </a:p>
          <a:p>
            <a:r>
              <a:rPr lang="hu-HU" dirty="0"/>
              <a:t>B értékesíti A termékeit.</a:t>
            </a:r>
          </a:p>
          <a:p>
            <a:r>
              <a:rPr lang="hu-HU" dirty="0"/>
              <a:t>B </a:t>
            </a:r>
            <a:r>
              <a:rPr lang="hu-HU" dirty="0" err="1"/>
              <a:t>monitorozhatja</a:t>
            </a:r>
            <a:r>
              <a:rPr lang="hu-HU" dirty="0"/>
              <a:t> A kötelezettségeinek teljesítését?</a:t>
            </a:r>
          </a:p>
          <a:p>
            <a:pPr lvl="1"/>
            <a:r>
              <a:rPr lang="hu-HU" dirty="0"/>
              <a:t>ármonitorozás: mi a célja?</a:t>
            </a:r>
          </a:p>
        </p:txBody>
      </p:sp>
    </p:spTree>
    <p:extLst>
      <p:ext uri="{BB962C8B-B14F-4D97-AF65-F5344CB8AC3E}">
        <p14:creationId xmlns:p14="http://schemas.microsoft.com/office/powerpoint/2010/main" val="693735882"/>
      </p:ext>
    </p:extLst>
  </p:cSld>
  <p:clrMapOvr>
    <a:masterClrMapping/>
  </p:clrMapOvr>
</p:sld>
</file>

<file path=ppt/theme/theme1.xml><?xml version="1.0" encoding="utf-8"?>
<a:theme xmlns:a="http://schemas.openxmlformats.org/drawingml/2006/main" name="BM Presentation Template">
  <a:themeElements>
    <a:clrScheme name="B&amp;M">
      <a:dk1>
        <a:srgbClr val="000000"/>
      </a:dk1>
      <a:lt1>
        <a:srgbClr val="FFFFFF"/>
      </a:lt1>
      <a:dk2>
        <a:srgbClr val="5F5F5F"/>
      </a:dk2>
      <a:lt2>
        <a:srgbClr val="C2C3C4"/>
      </a:lt2>
      <a:accent1>
        <a:srgbClr val="EE3135"/>
      </a:accent1>
      <a:accent2>
        <a:srgbClr val="AE132A"/>
      </a:accent2>
      <a:accent3>
        <a:srgbClr val="7A0223"/>
      </a:accent3>
      <a:accent4>
        <a:srgbClr val="002856"/>
      </a:accent4>
      <a:accent5>
        <a:srgbClr val="F58220"/>
      </a:accent5>
      <a:accent6>
        <a:srgbClr val="007B66"/>
      </a:accent6>
      <a:hlink>
        <a:srgbClr val="0000FF"/>
      </a:hlink>
      <a:folHlink>
        <a:srgbClr val="800080"/>
      </a:folHlink>
    </a:clrScheme>
    <a:fontScheme name="B&amp;M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3135"/>
        </a:solidFill>
        <a:ln w="12700">
          <a:solidFill>
            <a:srgbClr val="EE3135"/>
          </a:solidFill>
        </a:ln>
      </a:spPr>
      <a:bodyPr rtlCol="0" anchor="ctr"/>
      <a:lstStyle>
        <a:defPPr algn="ctr">
          <a:defRPr baseline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irm Presentation (updated).pptx" id="{FE2B21A5-42C9-417D-A539-D2F28F8B6478}" vid="{9063D361-376E-4CDC-930A-01A84B3D1061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B&amp;M</ap:Template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terms:created xsi:type="dcterms:W3CDTF">1899-12-31T23:00:00.0000000Z</dcterms:created>
  <dcterms:modified xsi:type="dcterms:W3CDTF">2023-07-27T07:30:17.0000000Z</dcterms:modified>
</coreProperties>
</file>

<file path=docProps/custom.xml><?xml version="1.0" encoding="utf-8"?>
<op:Properties xmlns:vt="http://schemas.openxmlformats.org/officeDocument/2006/docPropsVTypes" xmlns:op="http://schemas.openxmlformats.org/officeDocument/2006/custom-properties"/>
</file>